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24" r:id="rId2"/>
    <p:sldId id="318" r:id="rId3"/>
    <p:sldId id="314" r:id="rId4"/>
    <p:sldId id="315" r:id="rId5"/>
    <p:sldId id="320" r:id="rId6"/>
    <p:sldId id="353" r:id="rId7"/>
    <p:sldId id="269" r:id="rId8"/>
    <p:sldId id="359" r:id="rId9"/>
    <p:sldId id="332" r:id="rId10"/>
    <p:sldId id="355" r:id="rId11"/>
    <p:sldId id="356" r:id="rId12"/>
    <p:sldId id="322" r:id="rId13"/>
    <p:sldId id="357" r:id="rId14"/>
    <p:sldId id="316" r:id="rId15"/>
    <p:sldId id="352" r:id="rId16"/>
    <p:sldId id="262" r:id="rId17"/>
    <p:sldId id="260" r:id="rId18"/>
    <p:sldId id="261" r:id="rId19"/>
    <p:sldId id="358" r:id="rId20"/>
    <p:sldId id="317" r:id="rId21"/>
    <p:sldId id="297" r:id="rId22"/>
    <p:sldId id="298" r:id="rId23"/>
    <p:sldId id="299" r:id="rId24"/>
    <p:sldId id="300" r:id="rId25"/>
    <p:sldId id="301" r:id="rId26"/>
    <p:sldId id="302" r:id="rId27"/>
    <p:sldId id="327" r:id="rId28"/>
    <p:sldId id="335" r:id="rId29"/>
    <p:sldId id="336" r:id="rId30"/>
    <p:sldId id="337" r:id="rId31"/>
    <p:sldId id="354" r:id="rId32"/>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249" autoAdjust="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23EB6E-8A58-4DB3-8F4E-36BEE9A49B24}" type="doc">
      <dgm:prSet loTypeId="urn:microsoft.com/office/officeart/2018/2/layout/IconLabelList" loCatId="icon" qsTypeId="urn:microsoft.com/office/officeart/2005/8/quickstyle/simple1" qsCatId="simple" csTypeId="urn:microsoft.com/office/officeart/2018/5/colors/Iconchunking_neutralbg_colorful5" csCatId="colorful" phldr="1"/>
      <dgm:spPr/>
      <dgm:t>
        <a:bodyPr/>
        <a:lstStyle/>
        <a:p>
          <a:endParaRPr lang="en-US"/>
        </a:p>
      </dgm:t>
    </dgm:pt>
    <dgm:pt modelId="{6D63054F-E6F5-42C9-AA63-6FECDF4B262E}">
      <dgm:prSet/>
      <dgm:spPr/>
      <dgm:t>
        <a:bodyPr/>
        <a:lstStyle/>
        <a:p>
          <a:r>
            <a:rPr lang="es-MX"/>
            <a:t>Reservas técnicas</a:t>
          </a:r>
          <a:endParaRPr lang="en-US"/>
        </a:p>
      </dgm:t>
    </dgm:pt>
    <dgm:pt modelId="{3C825C08-0A12-4B93-B6BB-EC46C2502BE0}" type="parTrans" cxnId="{4B64F62E-2601-44A2-BF68-7169179F08E3}">
      <dgm:prSet/>
      <dgm:spPr/>
      <dgm:t>
        <a:bodyPr/>
        <a:lstStyle/>
        <a:p>
          <a:endParaRPr lang="en-US"/>
        </a:p>
      </dgm:t>
    </dgm:pt>
    <dgm:pt modelId="{FA85D7ED-3860-48C8-85D8-529F20F42500}" type="sibTrans" cxnId="{4B64F62E-2601-44A2-BF68-7169179F08E3}">
      <dgm:prSet/>
      <dgm:spPr/>
      <dgm:t>
        <a:bodyPr/>
        <a:lstStyle/>
        <a:p>
          <a:endParaRPr lang="en-US"/>
        </a:p>
      </dgm:t>
    </dgm:pt>
    <dgm:pt modelId="{B4959F2B-4BD4-48A1-A1CF-0263A75645CE}">
      <dgm:prSet/>
      <dgm:spPr/>
      <dgm:t>
        <a:bodyPr/>
        <a:lstStyle/>
        <a:p>
          <a:r>
            <a:rPr lang="es-MX"/>
            <a:t>Integración Vertical</a:t>
          </a:r>
          <a:endParaRPr lang="en-US"/>
        </a:p>
      </dgm:t>
    </dgm:pt>
    <dgm:pt modelId="{45091C48-B486-4869-A27B-581FC3A42575}" type="parTrans" cxnId="{7FA67C9D-A911-4579-BB34-1F5235A1B650}">
      <dgm:prSet/>
      <dgm:spPr/>
      <dgm:t>
        <a:bodyPr/>
        <a:lstStyle/>
        <a:p>
          <a:endParaRPr lang="en-US"/>
        </a:p>
      </dgm:t>
    </dgm:pt>
    <dgm:pt modelId="{BC0D0500-C1A0-4EE6-93CC-FF714A4D2631}" type="sibTrans" cxnId="{7FA67C9D-A911-4579-BB34-1F5235A1B650}">
      <dgm:prSet/>
      <dgm:spPr/>
      <dgm:t>
        <a:bodyPr/>
        <a:lstStyle/>
        <a:p>
          <a:endParaRPr lang="en-US"/>
        </a:p>
      </dgm:t>
    </dgm:pt>
    <dgm:pt modelId="{BF37DDEB-578C-4400-AF04-7573473923E0}">
      <dgm:prSet/>
      <dgm:spPr/>
      <dgm:t>
        <a:bodyPr/>
        <a:lstStyle/>
        <a:p>
          <a:r>
            <a:rPr lang="es-MX"/>
            <a:t>Costos de Medicamentos</a:t>
          </a:r>
          <a:endParaRPr lang="en-US"/>
        </a:p>
      </dgm:t>
    </dgm:pt>
    <dgm:pt modelId="{FB98BEDB-AC30-48EB-B4C8-02BC7976C47E}" type="parTrans" cxnId="{E49DD551-CE70-4212-BB58-2714A5C45168}">
      <dgm:prSet/>
      <dgm:spPr/>
      <dgm:t>
        <a:bodyPr/>
        <a:lstStyle/>
        <a:p>
          <a:endParaRPr lang="en-US"/>
        </a:p>
      </dgm:t>
    </dgm:pt>
    <dgm:pt modelId="{8883C9D8-8E97-47EA-A3A7-8A07D86D1E2D}" type="sibTrans" cxnId="{E49DD551-CE70-4212-BB58-2714A5C45168}">
      <dgm:prSet/>
      <dgm:spPr/>
      <dgm:t>
        <a:bodyPr/>
        <a:lstStyle/>
        <a:p>
          <a:endParaRPr lang="en-US"/>
        </a:p>
      </dgm:t>
    </dgm:pt>
    <dgm:pt modelId="{3BE69BBE-2635-4F90-9CDC-6EE5E9BBC592}">
      <dgm:prSet/>
      <dgm:spPr/>
      <dgm:t>
        <a:bodyPr/>
        <a:lstStyle/>
        <a:p>
          <a:r>
            <a:rPr lang="es-MX"/>
            <a:t>Politización de la Salud en el actual sistema</a:t>
          </a:r>
          <a:endParaRPr lang="en-US"/>
        </a:p>
      </dgm:t>
    </dgm:pt>
    <dgm:pt modelId="{0E07EA44-6E45-4C44-A929-BF13F6483B7B}" type="parTrans" cxnId="{5B268723-CC2D-4C0E-9205-CE09E9050997}">
      <dgm:prSet/>
      <dgm:spPr/>
      <dgm:t>
        <a:bodyPr/>
        <a:lstStyle/>
        <a:p>
          <a:endParaRPr lang="en-US"/>
        </a:p>
      </dgm:t>
    </dgm:pt>
    <dgm:pt modelId="{FD6FAF8D-6AA5-4C62-8CDE-B03590767F1E}" type="sibTrans" cxnId="{5B268723-CC2D-4C0E-9205-CE09E9050997}">
      <dgm:prSet/>
      <dgm:spPr/>
      <dgm:t>
        <a:bodyPr/>
        <a:lstStyle/>
        <a:p>
          <a:endParaRPr lang="en-US"/>
        </a:p>
      </dgm:t>
    </dgm:pt>
    <dgm:pt modelId="{2AFA04C2-7C10-425C-B7B3-91747E19EF44}">
      <dgm:prSet/>
      <dgm:spPr/>
      <dgm:t>
        <a:bodyPr/>
        <a:lstStyle/>
        <a:p>
          <a:r>
            <a:rPr lang="es-MX"/>
            <a:t>Conclusiones</a:t>
          </a:r>
          <a:endParaRPr lang="en-US"/>
        </a:p>
      </dgm:t>
    </dgm:pt>
    <dgm:pt modelId="{DFE746BD-18F8-40DA-BB12-4BDE6811D6B6}" type="parTrans" cxnId="{BB319A0E-87ED-4227-852B-C5F673C8798F}">
      <dgm:prSet/>
      <dgm:spPr/>
      <dgm:t>
        <a:bodyPr/>
        <a:lstStyle/>
        <a:p>
          <a:endParaRPr lang="en-US"/>
        </a:p>
      </dgm:t>
    </dgm:pt>
    <dgm:pt modelId="{E8E25822-A130-46A5-9189-578F06E0BAD0}" type="sibTrans" cxnId="{BB319A0E-87ED-4227-852B-C5F673C8798F}">
      <dgm:prSet/>
      <dgm:spPr/>
      <dgm:t>
        <a:bodyPr/>
        <a:lstStyle/>
        <a:p>
          <a:endParaRPr lang="en-US"/>
        </a:p>
      </dgm:t>
    </dgm:pt>
    <dgm:pt modelId="{C3CFF4C6-166A-477D-9265-C154FE74147F}" type="pres">
      <dgm:prSet presAssocID="{EC23EB6E-8A58-4DB3-8F4E-36BEE9A49B24}" presName="root" presStyleCnt="0">
        <dgm:presLayoutVars>
          <dgm:dir/>
          <dgm:resizeHandles val="exact"/>
        </dgm:presLayoutVars>
      </dgm:prSet>
      <dgm:spPr/>
    </dgm:pt>
    <dgm:pt modelId="{1AF3A24B-EC5C-407D-9C06-B0778B42BD8C}" type="pres">
      <dgm:prSet presAssocID="{6D63054F-E6F5-42C9-AA63-6FECDF4B262E}" presName="compNode" presStyleCnt="0"/>
      <dgm:spPr/>
    </dgm:pt>
    <dgm:pt modelId="{C16F3F9F-5CA9-47F5-B42A-276BB8BDD42B}" type="pres">
      <dgm:prSet presAssocID="{6D63054F-E6F5-42C9-AA63-6FECDF4B262E}"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ll center"/>
        </a:ext>
      </dgm:extLst>
    </dgm:pt>
    <dgm:pt modelId="{73BFB854-D9F2-4E05-B8FB-07CD46C7A994}" type="pres">
      <dgm:prSet presAssocID="{6D63054F-E6F5-42C9-AA63-6FECDF4B262E}" presName="spaceRect" presStyleCnt="0"/>
      <dgm:spPr/>
    </dgm:pt>
    <dgm:pt modelId="{734ACFD6-4F2A-47E0-8143-D010886CDC57}" type="pres">
      <dgm:prSet presAssocID="{6D63054F-E6F5-42C9-AA63-6FECDF4B262E}" presName="textRect" presStyleLbl="revTx" presStyleIdx="0" presStyleCnt="5">
        <dgm:presLayoutVars>
          <dgm:chMax val="1"/>
          <dgm:chPref val="1"/>
        </dgm:presLayoutVars>
      </dgm:prSet>
      <dgm:spPr/>
    </dgm:pt>
    <dgm:pt modelId="{E8A11746-2679-435F-B509-529450463AD9}" type="pres">
      <dgm:prSet presAssocID="{FA85D7ED-3860-48C8-85D8-529F20F42500}" presName="sibTrans" presStyleCnt="0"/>
      <dgm:spPr/>
    </dgm:pt>
    <dgm:pt modelId="{B2583252-D94E-41E7-828D-B1AC31110E61}" type="pres">
      <dgm:prSet presAssocID="{B4959F2B-4BD4-48A1-A1CF-0263A75645CE}" presName="compNode" presStyleCnt="0"/>
      <dgm:spPr/>
    </dgm:pt>
    <dgm:pt modelId="{6C01BAC0-05CE-43EC-A08F-3831424AD4B1}" type="pres">
      <dgm:prSet presAssocID="{B4959F2B-4BD4-48A1-A1CF-0263A75645CE}"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ngranajes"/>
        </a:ext>
      </dgm:extLst>
    </dgm:pt>
    <dgm:pt modelId="{E74A0B25-36A3-4342-99CA-E273E4A7D8C4}" type="pres">
      <dgm:prSet presAssocID="{B4959F2B-4BD4-48A1-A1CF-0263A75645CE}" presName="spaceRect" presStyleCnt="0"/>
      <dgm:spPr/>
    </dgm:pt>
    <dgm:pt modelId="{6B4A62EB-9197-4771-8BA1-F6321451A722}" type="pres">
      <dgm:prSet presAssocID="{B4959F2B-4BD4-48A1-A1CF-0263A75645CE}" presName="textRect" presStyleLbl="revTx" presStyleIdx="1" presStyleCnt="5">
        <dgm:presLayoutVars>
          <dgm:chMax val="1"/>
          <dgm:chPref val="1"/>
        </dgm:presLayoutVars>
      </dgm:prSet>
      <dgm:spPr/>
    </dgm:pt>
    <dgm:pt modelId="{B90AF29A-BAF4-492C-A00C-BEF7F8F4B975}" type="pres">
      <dgm:prSet presAssocID="{BC0D0500-C1A0-4EE6-93CC-FF714A4D2631}" presName="sibTrans" presStyleCnt="0"/>
      <dgm:spPr/>
    </dgm:pt>
    <dgm:pt modelId="{A03E9C76-697F-4247-A48C-798EDA78775E}" type="pres">
      <dgm:prSet presAssocID="{BF37DDEB-578C-4400-AF04-7573473923E0}" presName="compNode" presStyleCnt="0"/>
      <dgm:spPr/>
    </dgm:pt>
    <dgm:pt modelId="{82D62AB9-4499-46F5-8B39-87E1C5A80FDA}" type="pres">
      <dgm:prSet presAssocID="{BF37DDEB-578C-4400-AF04-7573473923E0}"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dicina"/>
        </a:ext>
      </dgm:extLst>
    </dgm:pt>
    <dgm:pt modelId="{958D9930-61D4-4029-919A-56B31D092A09}" type="pres">
      <dgm:prSet presAssocID="{BF37DDEB-578C-4400-AF04-7573473923E0}" presName="spaceRect" presStyleCnt="0"/>
      <dgm:spPr/>
    </dgm:pt>
    <dgm:pt modelId="{C45DF1FA-676A-486A-A329-E0A8424E1750}" type="pres">
      <dgm:prSet presAssocID="{BF37DDEB-578C-4400-AF04-7573473923E0}" presName="textRect" presStyleLbl="revTx" presStyleIdx="2" presStyleCnt="5">
        <dgm:presLayoutVars>
          <dgm:chMax val="1"/>
          <dgm:chPref val="1"/>
        </dgm:presLayoutVars>
      </dgm:prSet>
      <dgm:spPr/>
    </dgm:pt>
    <dgm:pt modelId="{D3E844AA-534B-4EEF-928E-197266E300F9}" type="pres">
      <dgm:prSet presAssocID="{8883C9D8-8E97-47EA-A3A7-8A07D86D1E2D}" presName="sibTrans" presStyleCnt="0"/>
      <dgm:spPr/>
    </dgm:pt>
    <dgm:pt modelId="{B0C21701-7B94-4303-B26D-F5227EF8C43D}" type="pres">
      <dgm:prSet presAssocID="{3BE69BBE-2635-4F90-9CDC-6EE5E9BBC592}" presName="compNode" presStyleCnt="0"/>
      <dgm:spPr/>
    </dgm:pt>
    <dgm:pt modelId="{E5186D22-1E3A-4E93-BADA-F2F517599263}" type="pres">
      <dgm:prSet presAssocID="{3BE69BBE-2635-4F90-9CDC-6EE5E9BBC592}"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édico"/>
        </a:ext>
      </dgm:extLst>
    </dgm:pt>
    <dgm:pt modelId="{757BA370-989C-421B-AEA2-AAF450DE4121}" type="pres">
      <dgm:prSet presAssocID="{3BE69BBE-2635-4F90-9CDC-6EE5E9BBC592}" presName="spaceRect" presStyleCnt="0"/>
      <dgm:spPr/>
    </dgm:pt>
    <dgm:pt modelId="{CC2CE2EE-272D-4ABC-8CC3-2CBF2348E650}" type="pres">
      <dgm:prSet presAssocID="{3BE69BBE-2635-4F90-9CDC-6EE5E9BBC592}" presName="textRect" presStyleLbl="revTx" presStyleIdx="3" presStyleCnt="5">
        <dgm:presLayoutVars>
          <dgm:chMax val="1"/>
          <dgm:chPref val="1"/>
        </dgm:presLayoutVars>
      </dgm:prSet>
      <dgm:spPr/>
    </dgm:pt>
    <dgm:pt modelId="{CDAAED2B-3868-40E4-AD1E-BC9A9E0C5FB5}" type="pres">
      <dgm:prSet presAssocID="{FD6FAF8D-6AA5-4C62-8CDE-B03590767F1E}" presName="sibTrans" presStyleCnt="0"/>
      <dgm:spPr/>
    </dgm:pt>
    <dgm:pt modelId="{98BD1318-69CD-4D6C-A643-031F21569F9B}" type="pres">
      <dgm:prSet presAssocID="{2AFA04C2-7C10-425C-B7B3-91747E19EF44}" presName="compNode" presStyleCnt="0"/>
      <dgm:spPr/>
    </dgm:pt>
    <dgm:pt modelId="{CC512511-52CA-420E-BCBC-80BB1A0B85B6}" type="pres">
      <dgm:prSet presAssocID="{2AFA04C2-7C10-425C-B7B3-91747E19EF44}"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arca de verificación"/>
        </a:ext>
      </dgm:extLst>
    </dgm:pt>
    <dgm:pt modelId="{33E54D75-2863-4019-B05C-29C67FED0F3A}" type="pres">
      <dgm:prSet presAssocID="{2AFA04C2-7C10-425C-B7B3-91747E19EF44}" presName="spaceRect" presStyleCnt="0"/>
      <dgm:spPr/>
    </dgm:pt>
    <dgm:pt modelId="{E114F04C-C4ED-46B1-AE59-FF5E0D31E2DA}" type="pres">
      <dgm:prSet presAssocID="{2AFA04C2-7C10-425C-B7B3-91747E19EF44}" presName="textRect" presStyleLbl="revTx" presStyleIdx="4" presStyleCnt="5">
        <dgm:presLayoutVars>
          <dgm:chMax val="1"/>
          <dgm:chPref val="1"/>
        </dgm:presLayoutVars>
      </dgm:prSet>
      <dgm:spPr/>
    </dgm:pt>
  </dgm:ptLst>
  <dgm:cxnLst>
    <dgm:cxn modelId="{FA032E0B-B950-46E8-AED2-2F84EBE5B90B}" type="presOf" srcId="{BF37DDEB-578C-4400-AF04-7573473923E0}" destId="{C45DF1FA-676A-486A-A329-E0A8424E1750}" srcOrd="0" destOrd="0" presId="urn:microsoft.com/office/officeart/2018/2/layout/IconLabelList"/>
    <dgm:cxn modelId="{BB319A0E-87ED-4227-852B-C5F673C8798F}" srcId="{EC23EB6E-8A58-4DB3-8F4E-36BEE9A49B24}" destId="{2AFA04C2-7C10-425C-B7B3-91747E19EF44}" srcOrd="4" destOrd="0" parTransId="{DFE746BD-18F8-40DA-BB12-4BDE6811D6B6}" sibTransId="{E8E25822-A130-46A5-9189-578F06E0BAD0}"/>
    <dgm:cxn modelId="{5B268723-CC2D-4C0E-9205-CE09E9050997}" srcId="{EC23EB6E-8A58-4DB3-8F4E-36BEE9A49B24}" destId="{3BE69BBE-2635-4F90-9CDC-6EE5E9BBC592}" srcOrd="3" destOrd="0" parTransId="{0E07EA44-6E45-4C44-A929-BF13F6483B7B}" sibTransId="{FD6FAF8D-6AA5-4C62-8CDE-B03590767F1E}"/>
    <dgm:cxn modelId="{4B64F62E-2601-44A2-BF68-7169179F08E3}" srcId="{EC23EB6E-8A58-4DB3-8F4E-36BEE9A49B24}" destId="{6D63054F-E6F5-42C9-AA63-6FECDF4B262E}" srcOrd="0" destOrd="0" parTransId="{3C825C08-0A12-4B93-B6BB-EC46C2502BE0}" sibTransId="{FA85D7ED-3860-48C8-85D8-529F20F42500}"/>
    <dgm:cxn modelId="{E49DD551-CE70-4212-BB58-2714A5C45168}" srcId="{EC23EB6E-8A58-4DB3-8F4E-36BEE9A49B24}" destId="{BF37DDEB-578C-4400-AF04-7573473923E0}" srcOrd="2" destOrd="0" parTransId="{FB98BEDB-AC30-48EB-B4C8-02BC7976C47E}" sibTransId="{8883C9D8-8E97-47EA-A3A7-8A07D86D1E2D}"/>
    <dgm:cxn modelId="{7FA67C9D-A911-4579-BB34-1F5235A1B650}" srcId="{EC23EB6E-8A58-4DB3-8F4E-36BEE9A49B24}" destId="{B4959F2B-4BD4-48A1-A1CF-0263A75645CE}" srcOrd="1" destOrd="0" parTransId="{45091C48-B486-4869-A27B-581FC3A42575}" sibTransId="{BC0D0500-C1A0-4EE6-93CC-FF714A4D2631}"/>
    <dgm:cxn modelId="{BAF74AA4-30A9-41BD-9ADC-93D026D71F56}" type="presOf" srcId="{EC23EB6E-8A58-4DB3-8F4E-36BEE9A49B24}" destId="{C3CFF4C6-166A-477D-9265-C154FE74147F}" srcOrd="0" destOrd="0" presId="urn:microsoft.com/office/officeart/2018/2/layout/IconLabelList"/>
    <dgm:cxn modelId="{5810F3BC-1D39-4B41-9092-ECCC0373E6C3}" type="presOf" srcId="{6D63054F-E6F5-42C9-AA63-6FECDF4B262E}" destId="{734ACFD6-4F2A-47E0-8143-D010886CDC57}" srcOrd="0" destOrd="0" presId="urn:microsoft.com/office/officeart/2018/2/layout/IconLabelList"/>
    <dgm:cxn modelId="{8D0C3AE3-2F3D-443E-A056-F953BA992F95}" type="presOf" srcId="{2AFA04C2-7C10-425C-B7B3-91747E19EF44}" destId="{E114F04C-C4ED-46B1-AE59-FF5E0D31E2DA}" srcOrd="0" destOrd="0" presId="urn:microsoft.com/office/officeart/2018/2/layout/IconLabelList"/>
    <dgm:cxn modelId="{42D2D1EA-4683-4D49-A71B-AA8349FE8415}" type="presOf" srcId="{3BE69BBE-2635-4F90-9CDC-6EE5E9BBC592}" destId="{CC2CE2EE-272D-4ABC-8CC3-2CBF2348E650}" srcOrd="0" destOrd="0" presId="urn:microsoft.com/office/officeart/2018/2/layout/IconLabelList"/>
    <dgm:cxn modelId="{9A577DEB-2AB3-4382-8437-A7D80FB07C1E}" type="presOf" srcId="{B4959F2B-4BD4-48A1-A1CF-0263A75645CE}" destId="{6B4A62EB-9197-4771-8BA1-F6321451A722}" srcOrd="0" destOrd="0" presId="urn:microsoft.com/office/officeart/2018/2/layout/IconLabelList"/>
    <dgm:cxn modelId="{A1E43FF1-AD5F-484D-9681-E25A2EB34320}" type="presParOf" srcId="{C3CFF4C6-166A-477D-9265-C154FE74147F}" destId="{1AF3A24B-EC5C-407D-9C06-B0778B42BD8C}" srcOrd="0" destOrd="0" presId="urn:microsoft.com/office/officeart/2018/2/layout/IconLabelList"/>
    <dgm:cxn modelId="{EBFCE585-A0E1-4D24-9C19-2A29D95A4ECA}" type="presParOf" srcId="{1AF3A24B-EC5C-407D-9C06-B0778B42BD8C}" destId="{C16F3F9F-5CA9-47F5-B42A-276BB8BDD42B}" srcOrd="0" destOrd="0" presId="urn:microsoft.com/office/officeart/2018/2/layout/IconLabelList"/>
    <dgm:cxn modelId="{9EFB497E-F14E-4E3C-988A-54F6CC29F84F}" type="presParOf" srcId="{1AF3A24B-EC5C-407D-9C06-B0778B42BD8C}" destId="{73BFB854-D9F2-4E05-B8FB-07CD46C7A994}" srcOrd="1" destOrd="0" presId="urn:microsoft.com/office/officeart/2018/2/layout/IconLabelList"/>
    <dgm:cxn modelId="{533CF265-B290-467A-B8DF-D1052B1B55AB}" type="presParOf" srcId="{1AF3A24B-EC5C-407D-9C06-B0778B42BD8C}" destId="{734ACFD6-4F2A-47E0-8143-D010886CDC57}" srcOrd="2" destOrd="0" presId="urn:microsoft.com/office/officeart/2018/2/layout/IconLabelList"/>
    <dgm:cxn modelId="{B28C0CD2-CEBB-42B9-813E-A35280B535FD}" type="presParOf" srcId="{C3CFF4C6-166A-477D-9265-C154FE74147F}" destId="{E8A11746-2679-435F-B509-529450463AD9}" srcOrd="1" destOrd="0" presId="urn:microsoft.com/office/officeart/2018/2/layout/IconLabelList"/>
    <dgm:cxn modelId="{6B414634-1C69-4604-A6A9-AB45F4AB18CF}" type="presParOf" srcId="{C3CFF4C6-166A-477D-9265-C154FE74147F}" destId="{B2583252-D94E-41E7-828D-B1AC31110E61}" srcOrd="2" destOrd="0" presId="urn:microsoft.com/office/officeart/2018/2/layout/IconLabelList"/>
    <dgm:cxn modelId="{078C56AF-6E0D-428C-AD15-B352EE601020}" type="presParOf" srcId="{B2583252-D94E-41E7-828D-B1AC31110E61}" destId="{6C01BAC0-05CE-43EC-A08F-3831424AD4B1}" srcOrd="0" destOrd="0" presId="urn:microsoft.com/office/officeart/2018/2/layout/IconLabelList"/>
    <dgm:cxn modelId="{8A311114-2887-4DC0-B5DB-BD7A733AF791}" type="presParOf" srcId="{B2583252-D94E-41E7-828D-B1AC31110E61}" destId="{E74A0B25-36A3-4342-99CA-E273E4A7D8C4}" srcOrd="1" destOrd="0" presId="urn:microsoft.com/office/officeart/2018/2/layout/IconLabelList"/>
    <dgm:cxn modelId="{1E2B5AAF-D084-408C-A777-4F0590348965}" type="presParOf" srcId="{B2583252-D94E-41E7-828D-B1AC31110E61}" destId="{6B4A62EB-9197-4771-8BA1-F6321451A722}" srcOrd="2" destOrd="0" presId="urn:microsoft.com/office/officeart/2018/2/layout/IconLabelList"/>
    <dgm:cxn modelId="{CFD8B5A1-E5AA-4644-BC19-0B4B1D2127A8}" type="presParOf" srcId="{C3CFF4C6-166A-477D-9265-C154FE74147F}" destId="{B90AF29A-BAF4-492C-A00C-BEF7F8F4B975}" srcOrd="3" destOrd="0" presId="urn:microsoft.com/office/officeart/2018/2/layout/IconLabelList"/>
    <dgm:cxn modelId="{4124A094-6271-4B60-811F-B0E5A68F11BA}" type="presParOf" srcId="{C3CFF4C6-166A-477D-9265-C154FE74147F}" destId="{A03E9C76-697F-4247-A48C-798EDA78775E}" srcOrd="4" destOrd="0" presId="urn:microsoft.com/office/officeart/2018/2/layout/IconLabelList"/>
    <dgm:cxn modelId="{35182D2E-853A-45D2-8D99-3B30C18475D5}" type="presParOf" srcId="{A03E9C76-697F-4247-A48C-798EDA78775E}" destId="{82D62AB9-4499-46F5-8B39-87E1C5A80FDA}" srcOrd="0" destOrd="0" presId="urn:microsoft.com/office/officeart/2018/2/layout/IconLabelList"/>
    <dgm:cxn modelId="{CAC5A7D1-1062-42C0-B5F7-127670DB91A5}" type="presParOf" srcId="{A03E9C76-697F-4247-A48C-798EDA78775E}" destId="{958D9930-61D4-4029-919A-56B31D092A09}" srcOrd="1" destOrd="0" presId="urn:microsoft.com/office/officeart/2018/2/layout/IconLabelList"/>
    <dgm:cxn modelId="{F4E08C44-16DE-4966-921E-DAF5EB981BE9}" type="presParOf" srcId="{A03E9C76-697F-4247-A48C-798EDA78775E}" destId="{C45DF1FA-676A-486A-A329-E0A8424E1750}" srcOrd="2" destOrd="0" presId="urn:microsoft.com/office/officeart/2018/2/layout/IconLabelList"/>
    <dgm:cxn modelId="{54B223E3-FB14-4B9D-BD31-08969C536135}" type="presParOf" srcId="{C3CFF4C6-166A-477D-9265-C154FE74147F}" destId="{D3E844AA-534B-4EEF-928E-197266E300F9}" srcOrd="5" destOrd="0" presId="urn:microsoft.com/office/officeart/2018/2/layout/IconLabelList"/>
    <dgm:cxn modelId="{143D0477-FC95-4649-A284-D848FE20639B}" type="presParOf" srcId="{C3CFF4C6-166A-477D-9265-C154FE74147F}" destId="{B0C21701-7B94-4303-B26D-F5227EF8C43D}" srcOrd="6" destOrd="0" presId="urn:microsoft.com/office/officeart/2018/2/layout/IconLabelList"/>
    <dgm:cxn modelId="{42CCA288-CA45-46F3-91C5-A5ADFE213453}" type="presParOf" srcId="{B0C21701-7B94-4303-B26D-F5227EF8C43D}" destId="{E5186D22-1E3A-4E93-BADA-F2F517599263}" srcOrd="0" destOrd="0" presId="urn:microsoft.com/office/officeart/2018/2/layout/IconLabelList"/>
    <dgm:cxn modelId="{20C65575-4861-48DB-BA28-B159CEDD2E3A}" type="presParOf" srcId="{B0C21701-7B94-4303-B26D-F5227EF8C43D}" destId="{757BA370-989C-421B-AEA2-AAF450DE4121}" srcOrd="1" destOrd="0" presId="urn:microsoft.com/office/officeart/2018/2/layout/IconLabelList"/>
    <dgm:cxn modelId="{7A5A26B7-56B2-4C12-9D3E-FE1DC409EAE6}" type="presParOf" srcId="{B0C21701-7B94-4303-B26D-F5227EF8C43D}" destId="{CC2CE2EE-272D-4ABC-8CC3-2CBF2348E650}" srcOrd="2" destOrd="0" presId="urn:microsoft.com/office/officeart/2018/2/layout/IconLabelList"/>
    <dgm:cxn modelId="{CD75FD53-9E36-4D6E-9A47-7E985AAE3CF8}" type="presParOf" srcId="{C3CFF4C6-166A-477D-9265-C154FE74147F}" destId="{CDAAED2B-3868-40E4-AD1E-BC9A9E0C5FB5}" srcOrd="7" destOrd="0" presId="urn:microsoft.com/office/officeart/2018/2/layout/IconLabelList"/>
    <dgm:cxn modelId="{3EE11424-57F9-43FB-9B0C-EF35D888E4EF}" type="presParOf" srcId="{C3CFF4C6-166A-477D-9265-C154FE74147F}" destId="{98BD1318-69CD-4D6C-A643-031F21569F9B}" srcOrd="8" destOrd="0" presId="urn:microsoft.com/office/officeart/2018/2/layout/IconLabelList"/>
    <dgm:cxn modelId="{E0145157-F018-49E5-B0DE-62E3950978B4}" type="presParOf" srcId="{98BD1318-69CD-4D6C-A643-031F21569F9B}" destId="{CC512511-52CA-420E-BCBC-80BB1A0B85B6}" srcOrd="0" destOrd="0" presId="urn:microsoft.com/office/officeart/2018/2/layout/IconLabelList"/>
    <dgm:cxn modelId="{CA7EB926-7113-44B0-8175-FA0AF098C67B}" type="presParOf" srcId="{98BD1318-69CD-4D6C-A643-031F21569F9B}" destId="{33E54D75-2863-4019-B05C-29C67FED0F3A}" srcOrd="1" destOrd="0" presId="urn:microsoft.com/office/officeart/2018/2/layout/IconLabelList"/>
    <dgm:cxn modelId="{815957ED-45AE-4FCE-A164-6A41297367D3}" type="presParOf" srcId="{98BD1318-69CD-4D6C-A643-031F21569F9B}" destId="{E114F04C-C4ED-46B1-AE59-FF5E0D31E2DA}"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6F3F9F-5CA9-47F5-B42A-276BB8BDD42B}">
      <dsp:nvSpPr>
        <dsp:cNvPr id="0" name=""/>
        <dsp:cNvSpPr/>
      </dsp:nvSpPr>
      <dsp:spPr>
        <a:xfrm>
          <a:off x="828914" y="1196282"/>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34ACFD6-4F2A-47E0-8143-D010886CDC57}">
      <dsp:nvSpPr>
        <dsp:cNvPr id="0" name=""/>
        <dsp:cNvSpPr/>
      </dsp:nvSpPr>
      <dsp:spPr>
        <a:xfrm>
          <a:off x="333914"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s-MX" sz="1700" kern="1200"/>
            <a:t>Reservas técnicas</a:t>
          </a:r>
          <a:endParaRPr lang="en-US" sz="1700" kern="1200"/>
        </a:p>
      </dsp:txBody>
      <dsp:txXfrm>
        <a:off x="333914" y="2276522"/>
        <a:ext cx="1800000" cy="720000"/>
      </dsp:txXfrm>
    </dsp:sp>
    <dsp:sp modelId="{6C01BAC0-05CE-43EC-A08F-3831424AD4B1}">
      <dsp:nvSpPr>
        <dsp:cNvPr id="0" name=""/>
        <dsp:cNvSpPr/>
      </dsp:nvSpPr>
      <dsp:spPr>
        <a:xfrm>
          <a:off x="2943914" y="1196282"/>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B4A62EB-9197-4771-8BA1-F6321451A722}">
      <dsp:nvSpPr>
        <dsp:cNvPr id="0" name=""/>
        <dsp:cNvSpPr/>
      </dsp:nvSpPr>
      <dsp:spPr>
        <a:xfrm>
          <a:off x="2448914"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s-MX" sz="1700" kern="1200"/>
            <a:t>Integración Vertical</a:t>
          </a:r>
          <a:endParaRPr lang="en-US" sz="1700" kern="1200"/>
        </a:p>
      </dsp:txBody>
      <dsp:txXfrm>
        <a:off x="2448914" y="2276522"/>
        <a:ext cx="1800000" cy="720000"/>
      </dsp:txXfrm>
    </dsp:sp>
    <dsp:sp modelId="{82D62AB9-4499-46F5-8B39-87E1C5A80FDA}">
      <dsp:nvSpPr>
        <dsp:cNvPr id="0" name=""/>
        <dsp:cNvSpPr/>
      </dsp:nvSpPr>
      <dsp:spPr>
        <a:xfrm>
          <a:off x="5058914" y="1196282"/>
          <a:ext cx="810000" cy="81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45DF1FA-676A-486A-A329-E0A8424E1750}">
      <dsp:nvSpPr>
        <dsp:cNvPr id="0" name=""/>
        <dsp:cNvSpPr/>
      </dsp:nvSpPr>
      <dsp:spPr>
        <a:xfrm>
          <a:off x="4563914"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s-MX" sz="1700" kern="1200"/>
            <a:t>Costos de Medicamentos</a:t>
          </a:r>
          <a:endParaRPr lang="en-US" sz="1700" kern="1200"/>
        </a:p>
      </dsp:txBody>
      <dsp:txXfrm>
        <a:off x="4563914" y="2276522"/>
        <a:ext cx="1800000" cy="720000"/>
      </dsp:txXfrm>
    </dsp:sp>
    <dsp:sp modelId="{E5186D22-1E3A-4E93-BADA-F2F517599263}">
      <dsp:nvSpPr>
        <dsp:cNvPr id="0" name=""/>
        <dsp:cNvSpPr/>
      </dsp:nvSpPr>
      <dsp:spPr>
        <a:xfrm>
          <a:off x="7173914" y="1196282"/>
          <a:ext cx="810000" cy="81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C2CE2EE-272D-4ABC-8CC3-2CBF2348E650}">
      <dsp:nvSpPr>
        <dsp:cNvPr id="0" name=""/>
        <dsp:cNvSpPr/>
      </dsp:nvSpPr>
      <dsp:spPr>
        <a:xfrm>
          <a:off x="6678914"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s-MX" sz="1700" kern="1200"/>
            <a:t>Politización de la Salud en el actual sistema</a:t>
          </a:r>
          <a:endParaRPr lang="en-US" sz="1700" kern="1200"/>
        </a:p>
      </dsp:txBody>
      <dsp:txXfrm>
        <a:off x="6678914" y="2276522"/>
        <a:ext cx="1800000" cy="720000"/>
      </dsp:txXfrm>
    </dsp:sp>
    <dsp:sp modelId="{CC512511-52CA-420E-BCBC-80BB1A0B85B6}">
      <dsp:nvSpPr>
        <dsp:cNvPr id="0" name=""/>
        <dsp:cNvSpPr/>
      </dsp:nvSpPr>
      <dsp:spPr>
        <a:xfrm>
          <a:off x="9288914" y="1196282"/>
          <a:ext cx="810000" cy="81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114F04C-C4ED-46B1-AE59-FF5E0D31E2DA}">
      <dsp:nvSpPr>
        <dsp:cNvPr id="0" name=""/>
        <dsp:cNvSpPr/>
      </dsp:nvSpPr>
      <dsp:spPr>
        <a:xfrm>
          <a:off x="8793914"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s-MX" sz="1700" kern="1200"/>
            <a:t>Conclusiones</a:t>
          </a:r>
          <a:endParaRPr lang="en-US" sz="1700" kern="1200"/>
        </a:p>
      </dsp:txBody>
      <dsp:txXfrm>
        <a:off x="8793914" y="2276522"/>
        <a:ext cx="180000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386B75-A213-D422-5826-76832E01405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AR"/>
          </a:p>
        </p:txBody>
      </p:sp>
      <p:sp>
        <p:nvSpPr>
          <p:cNvPr id="3" name="Subtítulo 2">
            <a:extLst>
              <a:ext uri="{FF2B5EF4-FFF2-40B4-BE49-F238E27FC236}">
                <a16:creationId xmlns:a16="http://schemas.microsoft.com/office/drawing/2014/main" id="{A368F552-3C02-9B81-2B86-FB086F69F4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AR"/>
          </a:p>
        </p:txBody>
      </p:sp>
      <p:sp>
        <p:nvSpPr>
          <p:cNvPr id="4" name="Marcador de fecha 3">
            <a:extLst>
              <a:ext uri="{FF2B5EF4-FFF2-40B4-BE49-F238E27FC236}">
                <a16:creationId xmlns:a16="http://schemas.microsoft.com/office/drawing/2014/main" id="{842D0DFB-C774-67F8-1BF9-AF031B6427F9}"/>
              </a:ext>
            </a:extLst>
          </p:cNvPr>
          <p:cNvSpPr>
            <a:spLocks noGrp="1"/>
          </p:cNvSpPr>
          <p:nvPr>
            <p:ph type="dt" sz="half" idx="10"/>
          </p:nvPr>
        </p:nvSpPr>
        <p:spPr/>
        <p:txBody>
          <a:bodyPr/>
          <a:lstStyle/>
          <a:p>
            <a:fld id="{AF64DF3F-A7E3-4D5A-BDB4-64A54AD846B1}" type="datetimeFigureOut">
              <a:rPr lang="es-AR" smtClean="0"/>
              <a:t>4/4/2024</a:t>
            </a:fld>
            <a:endParaRPr lang="es-AR"/>
          </a:p>
        </p:txBody>
      </p:sp>
      <p:sp>
        <p:nvSpPr>
          <p:cNvPr id="5" name="Marcador de pie de página 4">
            <a:extLst>
              <a:ext uri="{FF2B5EF4-FFF2-40B4-BE49-F238E27FC236}">
                <a16:creationId xmlns:a16="http://schemas.microsoft.com/office/drawing/2014/main" id="{C9A222FF-3184-23C7-3D22-1250DB1C2F12}"/>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7C5EEFAC-32DE-5DAA-DE2D-9A47210C245C}"/>
              </a:ext>
            </a:extLst>
          </p:cNvPr>
          <p:cNvSpPr>
            <a:spLocks noGrp="1"/>
          </p:cNvSpPr>
          <p:nvPr>
            <p:ph type="sldNum" sz="quarter" idx="12"/>
          </p:nvPr>
        </p:nvSpPr>
        <p:spPr/>
        <p:txBody>
          <a:bodyPr/>
          <a:lstStyle/>
          <a:p>
            <a:fld id="{1B6EA194-A49F-4813-8ADA-04879F4137E5}" type="slidenum">
              <a:rPr lang="es-AR" smtClean="0"/>
              <a:t>‹Nº›</a:t>
            </a:fld>
            <a:endParaRPr lang="es-AR"/>
          </a:p>
        </p:txBody>
      </p:sp>
    </p:spTree>
    <p:extLst>
      <p:ext uri="{BB962C8B-B14F-4D97-AF65-F5344CB8AC3E}">
        <p14:creationId xmlns:p14="http://schemas.microsoft.com/office/powerpoint/2010/main" val="971727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A1620B-1497-EFD6-44EC-A901118092A9}"/>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BE6F4207-D80B-2838-3B34-5AAD884FB8F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EEC8B7CE-5A0E-2788-6710-F0AFA222E9E4}"/>
              </a:ext>
            </a:extLst>
          </p:cNvPr>
          <p:cNvSpPr>
            <a:spLocks noGrp="1"/>
          </p:cNvSpPr>
          <p:nvPr>
            <p:ph type="dt" sz="half" idx="10"/>
          </p:nvPr>
        </p:nvSpPr>
        <p:spPr/>
        <p:txBody>
          <a:bodyPr/>
          <a:lstStyle/>
          <a:p>
            <a:fld id="{AF64DF3F-A7E3-4D5A-BDB4-64A54AD846B1}" type="datetimeFigureOut">
              <a:rPr lang="es-AR" smtClean="0"/>
              <a:t>4/4/2024</a:t>
            </a:fld>
            <a:endParaRPr lang="es-AR"/>
          </a:p>
        </p:txBody>
      </p:sp>
      <p:sp>
        <p:nvSpPr>
          <p:cNvPr id="5" name="Marcador de pie de página 4">
            <a:extLst>
              <a:ext uri="{FF2B5EF4-FFF2-40B4-BE49-F238E27FC236}">
                <a16:creationId xmlns:a16="http://schemas.microsoft.com/office/drawing/2014/main" id="{BFBDD4E4-374D-6F75-E9F5-43AA0FFC380F}"/>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BEBD4AB6-0D9A-202A-E242-BD27D901FB78}"/>
              </a:ext>
            </a:extLst>
          </p:cNvPr>
          <p:cNvSpPr>
            <a:spLocks noGrp="1"/>
          </p:cNvSpPr>
          <p:nvPr>
            <p:ph type="sldNum" sz="quarter" idx="12"/>
          </p:nvPr>
        </p:nvSpPr>
        <p:spPr/>
        <p:txBody>
          <a:bodyPr/>
          <a:lstStyle/>
          <a:p>
            <a:fld id="{1B6EA194-A49F-4813-8ADA-04879F4137E5}" type="slidenum">
              <a:rPr lang="es-AR" smtClean="0"/>
              <a:t>‹Nº›</a:t>
            </a:fld>
            <a:endParaRPr lang="es-AR"/>
          </a:p>
        </p:txBody>
      </p:sp>
    </p:spTree>
    <p:extLst>
      <p:ext uri="{BB962C8B-B14F-4D97-AF65-F5344CB8AC3E}">
        <p14:creationId xmlns:p14="http://schemas.microsoft.com/office/powerpoint/2010/main" val="987774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AC9B69-44A0-D825-0DB5-55B8604CDFC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9CC8E67E-73B7-4545-FB4C-C0298538FFD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692CAED-2D8C-55C6-EFE3-2BC91CFD1F96}"/>
              </a:ext>
            </a:extLst>
          </p:cNvPr>
          <p:cNvSpPr>
            <a:spLocks noGrp="1"/>
          </p:cNvSpPr>
          <p:nvPr>
            <p:ph type="dt" sz="half" idx="10"/>
          </p:nvPr>
        </p:nvSpPr>
        <p:spPr/>
        <p:txBody>
          <a:bodyPr/>
          <a:lstStyle/>
          <a:p>
            <a:fld id="{AF64DF3F-A7E3-4D5A-BDB4-64A54AD846B1}" type="datetimeFigureOut">
              <a:rPr lang="es-AR" smtClean="0"/>
              <a:t>4/4/2024</a:t>
            </a:fld>
            <a:endParaRPr lang="es-AR"/>
          </a:p>
        </p:txBody>
      </p:sp>
      <p:sp>
        <p:nvSpPr>
          <p:cNvPr id="5" name="Marcador de pie de página 4">
            <a:extLst>
              <a:ext uri="{FF2B5EF4-FFF2-40B4-BE49-F238E27FC236}">
                <a16:creationId xmlns:a16="http://schemas.microsoft.com/office/drawing/2014/main" id="{04CF04B0-A0BF-323A-34C3-74176821DEB4}"/>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D22DDC3F-7742-F5B2-FE4E-26066197414F}"/>
              </a:ext>
            </a:extLst>
          </p:cNvPr>
          <p:cNvSpPr>
            <a:spLocks noGrp="1"/>
          </p:cNvSpPr>
          <p:nvPr>
            <p:ph type="sldNum" sz="quarter" idx="12"/>
          </p:nvPr>
        </p:nvSpPr>
        <p:spPr/>
        <p:txBody>
          <a:bodyPr/>
          <a:lstStyle/>
          <a:p>
            <a:fld id="{1B6EA194-A49F-4813-8ADA-04879F4137E5}" type="slidenum">
              <a:rPr lang="es-AR" smtClean="0"/>
              <a:t>‹Nº›</a:t>
            </a:fld>
            <a:endParaRPr lang="es-AR"/>
          </a:p>
        </p:txBody>
      </p:sp>
    </p:spTree>
    <p:extLst>
      <p:ext uri="{BB962C8B-B14F-4D97-AF65-F5344CB8AC3E}">
        <p14:creationId xmlns:p14="http://schemas.microsoft.com/office/powerpoint/2010/main" val="3907475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13886B-7051-2F2D-85F7-CCE461DDE4AD}"/>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C42EA26B-B374-47ED-F8E5-D966F8754AA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contenido 3">
            <a:extLst>
              <a:ext uri="{FF2B5EF4-FFF2-40B4-BE49-F238E27FC236}">
                <a16:creationId xmlns:a16="http://schemas.microsoft.com/office/drawing/2014/main" id="{217E86CE-D75A-C7CB-81E6-664366264395}"/>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fecha 4">
            <a:extLst>
              <a:ext uri="{FF2B5EF4-FFF2-40B4-BE49-F238E27FC236}">
                <a16:creationId xmlns:a16="http://schemas.microsoft.com/office/drawing/2014/main" id="{DBEC83F3-FDDB-AA3D-1854-0898E71F3D48}"/>
              </a:ext>
            </a:extLst>
          </p:cNvPr>
          <p:cNvSpPr>
            <a:spLocks noGrp="1"/>
          </p:cNvSpPr>
          <p:nvPr>
            <p:ph type="dt" sz="half" idx="10"/>
          </p:nvPr>
        </p:nvSpPr>
        <p:spPr/>
        <p:txBody>
          <a:bodyPr/>
          <a:lstStyle/>
          <a:p>
            <a:fld id="{AF64DF3F-A7E3-4D5A-BDB4-64A54AD846B1}" type="datetimeFigureOut">
              <a:rPr lang="es-AR" smtClean="0"/>
              <a:t>4/4/2024</a:t>
            </a:fld>
            <a:endParaRPr lang="es-AR"/>
          </a:p>
        </p:txBody>
      </p:sp>
      <p:sp>
        <p:nvSpPr>
          <p:cNvPr id="6" name="Marcador de pie de página 5">
            <a:extLst>
              <a:ext uri="{FF2B5EF4-FFF2-40B4-BE49-F238E27FC236}">
                <a16:creationId xmlns:a16="http://schemas.microsoft.com/office/drawing/2014/main" id="{11DB8A7E-E13C-4C75-2586-671F4F5C8403}"/>
              </a:ext>
            </a:extLst>
          </p:cNvPr>
          <p:cNvSpPr>
            <a:spLocks noGrp="1"/>
          </p:cNvSpPr>
          <p:nvPr>
            <p:ph type="ftr" sz="quarter" idx="11"/>
          </p:nvPr>
        </p:nvSpPr>
        <p:spPr/>
        <p:txBody>
          <a:bodyPr/>
          <a:lstStyle/>
          <a:p>
            <a:endParaRPr lang="es-AR"/>
          </a:p>
        </p:txBody>
      </p:sp>
      <p:sp>
        <p:nvSpPr>
          <p:cNvPr id="7" name="Marcador de número de diapositiva 6">
            <a:extLst>
              <a:ext uri="{FF2B5EF4-FFF2-40B4-BE49-F238E27FC236}">
                <a16:creationId xmlns:a16="http://schemas.microsoft.com/office/drawing/2014/main" id="{6EB1A7B4-134F-E11A-2E7F-9C0287A42C1B}"/>
              </a:ext>
            </a:extLst>
          </p:cNvPr>
          <p:cNvSpPr>
            <a:spLocks noGrp="1"/>
          </p:cNvSpPr>
          <p:nvPr>
            <p:ph type="sldNum" sz="quarter" idx="12"/>
          </p:nvPr>
        </p:nvSpPr>
        <p:spPr/>
        <p:txBody>
          <a:bodyPr/>
          <a:lstStyle/>
          <a:p>
            <a:fld id="{1B6EA194-A49F-4813-8ADA-04879F4137E5}" type="slidenum">
              <a:rPr lang="es-AR" smtClean="0"/>
              <a:t>‹Nº›</a:t>
            </a:fld>
            <a:endParaRPr lang="es-AR"/>
          </a:p>
        </p:txBody>
      </p:sp>
    </p:spTree>
    <p:extLst>
      <p:ext uri="{BB962C8B-B14F-4D97-AF65-F5344CB8AC3E}">
        <p14:creationId xmlns:p14="http://schemas.microsoft.com/office/powerpoint/2010/main" val="3388059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749C63-D839-4160-A12C-A3A40950B358}"/>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D8349417-3948-9DF0-1278-97F73AD3AB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22FEE11-CD56-FC14-4D51-A89E95DF0BD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texto 4">
            <a:extLst>
              <a:ext uri="{FF2B5EF4-FFF2-40B4-BE49-F238E27FC236}">
                <a16:creationId xmlns:a16="http://schemas.microsoft.com/office/drawing/2014/main" id="{20321F38-1344-B6DF-93B8-80F9EAF1EB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072B369-D953-296B-D741-E1E5DEC0CCC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7" name="Marcador de fecha 6">
            <a:extLst>
              <a:ext uri="{FF2B5EF4-FFF2-40B4-BE49-F238E27FC236}">
                <a16:creationId xmlns:a16="http://schemas.microsoft.com/office/drawing/2014/main" id="{9EF633BC-DDEF-1B00-4F08-1D3AC8196802}"/>
              </a:ext>
            </a:extLst>
          </p:cNvPr>
          <p:cNvSpPr>
            <a:spLocks noGrp="1"/>
          </p:cNvSpPr>
          <p:nvPr>
            <p:ph type="dt" sz="half" idx="10"/>
          </p:nvPr>
        </p:nvSpPr>
        <p:spPr/>
        <p:txBody>
          <a:bodyPr/>
          <a:lstStyle/>
          <a:p>
            <a:fld id="{AF64DF3F-A7E3-4D5A-BDB4-64A54AD846B1}" type="datetimeFigureOut">
              <a:rPr lang="es-AR" smtClean="0"/>
              <a:t>4/4/2024</a:t>
            </a:fld>
            <a:endParaRPr lang="es-AR"/>
          </a:p>
        </p:txBody>
      </p:sp>
      <p:sp>
        <p:nvSpPr>
          <p:cNvPr id="8" name="Marcador de pie de página 7">
            <a:extLst>
              <a:ext uri="{FF2B5EF4-FFF2-40B4-BE49-F238E27FC236}">
                <a16:creationId xmlns:a16="http://schemas.microsoft.com/office/drawing/2014/main" id="{05CF2990-2196-AC04-272D-053FD22EEAEC}"/>
              </a:ext>
            </a:extLst>
          </p:cNvPr>
          <p:cNvSpPr>
            <a:spLocks noGrp="1"/>
          </p:cNvSpPr>
          <p:nvPr>
            <p:ph type="ftr" sz="quarter" idx="11"/>
          </p:nvPr>
        </p:nvSpPr>
        <p:spPr/>
        <p:txBody>
          <a:bodyPr/>
          <a:lstStyle/>
          <a:p>
            <a:endParaRPr lang="es-AR"/>
          </a:p>
        </p:txBody>
      </p:sp>
      <p:sp>
        <p:nvSpPr>
          <p:cNvPr id="9" name="Marcador de número de diapositiva 8">
            <a:extLst>
              <a:ext uri="{FF2B5EF4-FFF2-40B4-BE49-F238E27FC236}">
                <a16:creationId xmlns:a16="http://schemas.microsoft.com/office/drawing/2014/main" id="{D6566709-FF1E-D4A8-7761-71D17AF5A931}"/>
              </a:ext>
            </a:extLst>
          </p:cNvPr>
          <p:cNvSpPr>
            <a:spLocks noGrp="1"/>
          </p:cNvSpPr>
          <p:nvPr>
            <p:ph type="sldNum" sz="quarter" idx="12"/>
          </p:nvPr>
        </p:nvSpPr>
        <p:spPr/>
        <p:txBody>
          <a:bodyPr/>
          <a:lstStyle/>
          <a:p>
            <a:fld id="{1B6EA194-A49F-4813-8ADA-04879F4137E5}" type="slidenum">
              <a:rPr lang="es-AR" smtClean="0"/>
              <a:t>‹Nº›</a:t>
            </a:fld>
            <a:endParaRPr lang="es-AR"/>
          </a:p>
        </p:txBody>
      </p:sp>
    </p:spTree>
    <p:extLst>
      <p:ext uri="{BB962C8B-B14F-4D97-AF65-F5344CB8AC3E}">
        <p14:creationId xmlns:p14="http://schemas.microsoft.com/office/powerpoint/2010/main" val="3472908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A44101-3310-D365-9CEA-94F51264F1F9}"/>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fecha 2">
            <a:extLst>
              <a:ext uri="{FF2B5EF4-FFF2-40B4-BE49-F238E27FC236}">
                <a16:creationId xmlns:a16="http://schemas.microsoft.com/office/drawing/2014/main" id="{EC88D0EB-DDE9-78BB-548E-A1975711D7F2}"/>
              </a:ext>
            </a:extLst>
          </p:cNvPr>
          <p:cNvSpPr>
            <a:spLocks noGrp="1"/>
          </p:cNvSpPr>
          <p:nvPr>
            <p:ph type="dt" sz="half" idx="10"/>
          </p:nvPr>
        </p:nvSpPr>
        <p:spPr/>
        <p:txBody>
          <a:bodyPr/>
          <a:lstStyle/>
          <a:p>
            <a:fld id="{AF64DF3F-A7E3-4D5A-BDB4-64A54AD846B1}" type="datetimeFigureOut">
              <a:rPr lang="es-AR" smtClean="0"/>
              <a:t>4/4/2024</a:t>
            </a:fld>
            <a:endParaRPr lang="es-AR"/>
          </a:p>
        </p:txBody>
      </p:sp>
      <p:sp>
        <p:nvSpPr>
          <p:cNvPr id="4" name="Marcador de pie de página 3">
            <a:extLst>
              <a:ext uri="{FF2B5EF4-FFF2-40B4-BE49-F238E27FC236}">
                <a16:creationId xmlns:a16="http://schemas.microsoft.com/office/drawing/2014/main" id="{1E71F143-E208-3851-BA0C-0C4570815A9E}"/>
              </a:ext>
            </a:extLst>
          </p:cNvPr>
          <p:cNvSpPr>
            <a:spLocks noGrp="1"/>
          </p:cNvSpPr>
          <p:nvPr>
            <p:ph type="ftr" sz="quarter" idx="11"/>
          </p:nvPr>
        </p:nvSpPr>
        <p:spPr/>
        <p:txBody>
          <a:bodyPr/>
          <a:lstStyle/>
          <a:p>
            <a:endParaRPr lang="es-AR"/>
          </a:p>
        </p:txBody>
      </p:sp>
      <p:sp>
        <p:nvSpPr>
          <p:cNvPr id="5" name="Marcador de número de diapositiva 4">
            <a:extLst>
              <a:ext uri="{FF2B5EF4-FFF2-40B4-BE49-F238E27FC236}">
                <a16:creationId xmlns:a16="http://schemas.microsoft.com/office/drawing/2014/main" id="{7A94C189-983E-0384-0A78-C52091EB34AA}"/>
              </a:ext>
            </a:extLst>
          </p:cNvPr>
          <p:cNvSpPr>
            <a:spLocks noGrp="1"/>
          </p:cNvSpPr>
          <p:nvPr>
            <p:ph type="sldNum" sz="quarter" idx="12"/>
          </p:nvPr>
        </p:nvSpPr>
        <p:spPr/>
        <p:txBody>
          <a:bodyPr/>
          <a:lstStyle/>
          <a:p>
            <a:fld id="{1B6EA194-A49F-4813-8ADA-04879F4137E5}" type="slidenum">
              <a:rPr lang="es-AR" smtClean="0"/>
              <a:t>‹Nº›</a:t>
            </a:fld>
            <a:endParaRPr lang="es-AR"/>
          </a:p>
        </p:txBody>
      </p:sp>
    </p:spTree>
    <p:extLst>
      <p:ext uri="{BB962C8B-B14F-4D97-AF65-F5344CB8AC3E}">
        <p14:creationId xmlns:p14="http://schemas.microsoft.com/office/powerpoint/2010/main" val="4037874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B9C4744-ED17-3817-D250-D02051A7170B}"/>
              </a:ext>
            </a:extLst>
          </p:cNvPr>
          <p:cNvSpPr>
            <a:spLocks noGrp="1"/>
          </p:cNvSpPr>
          <p:nvPr>
            <p:ph type="dt" sz="half" idx="10"/>
          </p:nvPr>
        </p:nvSpPr>
        <p:spPr/>
        <p:txBody>
          <a:bodyPr/>
          <a:lstStyle/>
          <a:p>
            <a:fld id="{AF64DF3F-A7E3-4D5A-BDB4-64A54AD846B1}" type="datetimeFigureOut">
              <a:rPr lang="es-AR" smtClean="0"/>
              <a:t>4/4/2024</a:t>
            </a:fld>
            <a:endParaRPr lang="es-AR"/>
          </a:p>
        </p:txBody>
      </p:sp>
      <p:sp>
        <p:nvSpPr>
          <p:cNvPr id="3" name="Marcador de pie de página 2">
            <a:extLst>
              <a:ext uri="{FF2B5EF4-FFF2-40B4-BE49-F238E27FC236}">
                <a16:creationId xmlns:a16="http://schemas.microsoft.com/office/drawing/2014/main" id="{D508436B-07D8-09D7-C206-32A539ECCBD0}"/>
              </a:ext>
            </a:extLst>
          </p:cNvPr>
          <p:cNvSpPr>
            <a:spLocks noGrp="1"/>
          </p:cNvSpPr>
          <p:nvPr>
            <p:ph type="ftr" sz="quarter" idx="11"/>
          </p:nvPr>
        </p:nvSpPr>
        <p:spPr/>
        <p:txBody>
          <a:bodyPr/>
          <a:lstStyle/>
          <a:p>
            <a:endParaRPr lang="es-AR"/>
          </a:p>
        </p:txBody>
      </p:sp>
      <p:sp>
        <p:nvSpPr>
          <p:cNvPr id="4" name="Marcador de número de diapositiva 3">
            <a:extLst>
              <a:ext uri="{FF2B5EF4-FFF2-40B4-BE49-F238E27FC236}">
                <a16:creationId xmlns:a16="http://schemas.microsoft.com/office/drawing/2014/main" id="{C521DE01-8194-9F2B-607B-D42EEB03C9C6}"/>
              </a:ext>
            </a:extLst>
          </p:cNvPr>
          <p:cNvSpPr>
            <a:spLocks noGrp="1"/>
          </p:cNvSpPr>
          <p:nvPr>
            <p:ph type="sldNum" sz="quarter" idx="12"/>
          </p:nvPr>
        </p:nvSpPr>
        <p:spPr/>
        <p:txBody>
          <a:bodyPr/>
          <a:lstStyle/>
          <a:p>
            <a:fld id="{1B6EA194-A49F-4813-8ADA-04879F4137E5}" type="slidenum">
              <a:rPr lang="es-AR" smtClean="0"/>
              <a:t>‹Nº›</a:t>
            </a:fld>
            <a:endParaRPr lang="es-AR"/>
          </a:p>
        </p:txBody>
      </p:sp>
    </p:spTree>
    <p:extLst>
      <p:ext uri="{BB962C8B-B14F-4D97-AF65-F5344CB8AC3E}">
        <p14:creationId xmlns:p14="http://schemas.microsoft.com/office/powerpoint/2010/main" val="1058446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DC0320-E3DE-0860-B67B-88F4660D36A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7D9DF4FC-CF70-06DB-C6A8-81D362F0C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texto 3">
            <a:extLst>
              <a:ext uri="{FF2B5EF4-FFF2-40B4-BE49-F238E27FC236}">
                <a16:creationId xmlns:a16="http://schemas.microsoft.com/office/drawing/2014/main" id="{A8BBB15B-225F-3565-C7A4-FC5B385204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E3025D9-5D85-7BC7-CF38-3BE0665E1567}"/>
              </a:ext>
            </a:extLst>
          </p:cNvPr>
          <p:cNvSpPr>
            <a:spLocks noGrp="1"/>
          </p:cNvSpPr>
          <p:nvPr>
            <p:ph type="dt" sz="half" idx="10"/>
          </p:nvPr>
        </p:nvSpPr>
        <p:spPr/>
        <p:txBody>
          <a:bodyPr/>
          <a:lstStyle/>
          <a:p>
            <a:fld id="{AF64DF3F-A7E3-4D5A-BDB4-64A54AD846B1}" type="datetimeFigureOut">
              <a:rPr lang="es-AR" smtClean="0"/>
              <a:t>4/4/2024</a:t>
            </a:fld>
            <a:endParaRPr lang="es-AR"/>
          </a:p>
        </p:txBody>
      </p:sp>
      <p:sp>
        <p:nvSpPr>
          <p:cNvPr id="6" name="Marcador de pie de página 5">
            <a:extLst>
              <a:ext uri="{FF2B5EF4-FFF2-40B4-BE49-F238E27FC236}">
                <a16:creationId xmlns:a16="http://schemas.microsoft.com/office/drawing/2014/main" id="{C7C1873C-19CA-36C0-C36B-978736802FB4}"/>
              </a:ext>
            </a:extLst>
          </p:cNvPr>
          <p:cNvSpPr>
            <a:spLocks noGrp="1"/>
          </p:cNvSpPr>
          <p:nvPr>
            <p:ph type="ftr" sz="quarter" idx="11"/>
          </p:nvPr>
        </p:nvSpPr>
        <p:spPr/>
        <p:txBody>
          <a:bodyPr/>
          <a:lstStyle/>
          <a:p>
            <a:endParaRPr lang="es-AR"/>
          </a:p>
        </p:txBody>
      </p:sp>
      <p:sp>
        <p:nvSpPr>
          <p:cNvPr id="7" name="Marcador de número de diapositiva 6">
            <a:extLst>
              <a:ext uri="{FF2B5EF4-FFF2-40B4-BE49-F238E27FC236}">
                <a16:creationId xmlns:a16="http://schemas.microsoft.com/office/drawing/2014/main" id="{91328156-AD45-A2DB-5027-08D7D1FFC5EB}"/>
              </a:ext>
            </a:extLst>
          </p:cNvPr>
          <p:cNvSpPr>
            <a:spLocks noGrp="1"/>
          </p:cNvSpPr>
          <p:nvPr>
            <p:ph type="sldNum" sz="quarter" idx="12"/>
          </p:nvPr>
        </p:nvSpPr>
        <p:spPr/>
        <p:txBody>
          <a:bodyPr/>
          <a:lstStyle/>
          <a:p>
            <a:fld id="{1B6EA194-A49F-4813-8ADA-04879F4137E5}" type="slidenum">
              <a:rPr lang="es-AR" smtClean="0"/>
              <a:t>‹Nº›</a:t>
            </a:fld>
            <a:endParaRPr lang="es-AR"/>
          </a:p>
        </p:txBody>
      </p:sp>
    </p:spTree>
    <p:extLst>
      <p:ext uri="{BB962C8B-B14F-4D97-AF65-F5344CB8AC3E}">
        <p14:creationId xmlns:p14="http://schemas.microsoft.com/office/powerpoint/2010/main" val="445457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D07B03-BADB-B80E-0791-45E94EDFA0B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posición de imagen 2">
            <a:extLst>
              <a:ext uri="{FF2B5EF4-FFF2-40B4-BE49-F238E27FC236}">
                <a16:creationId xmlns:a16="http://schemas.microsoft.com/office/drawing/2014/main" id="{103A2DB2-EB4E-8EC9-47D5-BC21EE4703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a:extLst>
              <a:ext uri="{FF2B5EF4-FFF2-40B4-BE49-F238E27FC236}">
                <a16:creationId xmlns:a16="http://schemas.microsoft.com/office/drawing/2014/main" id="{90DF3729-86C9-B117-A519-77D7B8FBFD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7BC896D-7CD4-B274-4682-409A377F3736}"/>
              </a:ext>
            </a:extLst>
          </p:cNvPr>
          <p:cNvSpPr>
            <a:spLocks noGrp="1"/>
          </p:cNvSpPr>
          <p:nvPr>
            <p:ph type="dt" sz="half" idx="10"/>
          </p:nvPr>
        </p:nvSpPr>
        <p:spPr/>
        <p:txBody>
          <a:bodyPr/>
          <a:lstStyle/>
          <a:p>
            <a:fld id="{AF64DF3F-A7E3-4D5A-BDB4-64A54AD846B1}" type="datetimeFigureOut">
              <a:rPr lang="es-AR" smtClean="0"/>
              <a:t>4/4/2024</a:t>
            </a:fld>
            <a:endParaRPr lang="es-AR"/>
          </a:p>
        </p:txBody>
      </p:sp>
      <p:sp>
        <p:nvSpPr>
          <p:cNvPr id="6" name="Marcador de pie de página 5">
            <a:extLst>
              <a:ext uri="{FF2B5EF4-FFF2-40B4-BE49-F238E27FC236}">
                <a16:creationId xmlns:a16="http://schemas.microsoft.com/office/drawing/2014/main" id="{EBDC3574-CBFA-FA3A-E5DE-E8495273FA4E}"/>
              </a:ext>
            </a:extLst>
          </p:cNvPr>
          <p:cNvSpPr>
            <a:spLocks noGrp="1"/>
          </p:cNvSpPr>
          <p:nvPr>
            <p:ph type="ftr" sz="quarter" idx="11"/>
          </p:nvPr>
        </p:nvSpPr>
        <p:spPr/>
        <p:txBody>
          <a:bodyPr/>
          <a:lstStyle/>
          <a:p>
            <a:endParaRPr lang="es-AR"/>
          </a:p>
        </p:txBody>
      </p:sp>
      <p:sp>
        <p:nvSpPr>
          <p:cNvPr id="7" name="Marcador de número de diapositiva 6">
            <a:extLst>
              <a:ext uri="{FF2B5EF4-FFF2-40B4-BE49-F238E27FC236}">
                <a16:creationId xmlns:a16="http://schemas.microsoft.com/office/drawing/2014/main" id="{911D0FB2-4E13-227A-720E-935DF294A4F8}"/>
              </a:ext>
            </a:extLst>
          </p:cNvPr>
          <p:cNvSpPr>
            <a:spLocks noGrp="1"/>
          </p:cNvSpPr>
          <p:nvPr>
            <p:ph type="sldNum" sz="quarter" idx="12"/>
          </p:nvPr>
        </p:nvSpPr>
        <p:spPr/>
        <p:txBody>
          <a:bodyPr/>
          <a:lstStyle/>
          <a:p>
            <a:fld id="{1B6EA194-A49F-4813-8ADA-04879F4137E5}" type="slidenum">
              <a:rPr lang="es-AR" smtClean="0"/>
              <a:t>‹Nº›</a:t>
            </a:fld>
            <a:endParaRPr lang="es-AR"/>
          </a:p>
        </p:txBody>
      </p:sp>
    </p:spTree>
    <p:extLst>
      <p:ext uri="{BB962C8B-B14F-4D97-AF65-F5344CB8AC3E}">
        <p14:creationId xmlns:p14="http://schemas.microsoft.com/office/powerpoint/2010/main" val="485526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0F26D8-2A2B-8CEB-544F-97E3119F0062}"/>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id="{D1ECB534-49FC-9442-DCF3-6858EA36C36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CFFAF6D1-4A89-BF5E-2261-1A6773E045B3}"/>
              </a:ext>
            </a:extLst>
          </p:cNvPr>
          <p:cNvSpPr>
            <a:spLocks noGrp="1"/>
          </p:cNvSpPr>
          <p:nvPr>
            <p:ph type="dt" sz="half" idx="10"/>
          </p:nvPr>
        </p:nvSpPr>
        <p:spPr/>
        <p:txBody>
          <a:bodyPr/>
          <a:lstStyle/>
          <a:p>
            <a:fld id="{AF64DF3F-A7E3-4D5A-BDB4-64A54AD846B1}" type="datetimeFigureOut">
              <a:rPr lang="es-AR" smtClean="0"/>
              <a:t>4/4/2024</a:t>
            </a:fld>
            <a:endParaRPr lang="es-AR"/>
          </a:p>
        </p:txBody>
      </p:sp>
      <p:sp>
        <p:nvSpPr>
          <p:cNvPr id="5" name="Marcador de pie de página 4">
            <a:extLst>
              <a:ext uri="{FF2B5EF4-FFF2-40B4-BE49-F238E27FC236}">
                <a16:creationId xmlns:a16="http://schemas.microsoft.com/office/drawing/2014/main" id="{7D51E0EC-2E20-FF01-8129-0818ED1BECEB}"/>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61EF03BF-89A0-DFDA-E4A5-7E65F405BC5D}"/>
              </a:ext>
            </a:extLst>
          </p:cNvPr>
          <p:cNvSpPr>
            <a:spLocks noGrp="1"/>
          </p:cNvSpPr>
          <p:nvPr>
            <p:ph type="sldNum" sz="quarter" idx="12"/>
          </p:nvPr>
        </p:nvSpPr>
        <p:spPr/>
        <p:txBody>
          <a:bodyPr/>
          <a:lstStyle/>
          <a:p>
            <a:fld id="{1B6EA194-A49F-4813-8ADA-04879F4137E5}" type="slidenum">
              <a:rPr lang="es-AR" smtClean="0"/>
              <a:t>‹Nº›</a:t>
            </a:fld>
            <a:endParaRPr lang="es-AR"/>
          </a:p>
        </p:txBody>
      </p:sp>
    </p:spTree>
    <p:extLst>
      <p:ext uri="{BB962C8B-B14F-4D97-AF65-F5344CB8AC3E}">
        <p14:creationId xmlns:p14="http://schemas.microsoft.com/office/powerpoint/2010/main" val="573113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F9D988F-71C1-6C92-756B-1566BD4E82C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id="{392F83A6-5FD1-0537-9FEF-7DA99B8BEA6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76FED899-1BEC-1945-941B-87B6F177C387}"/>
              </a:ext>
            </a:extLst>
          </p:cNvPr>
          <p:cNvSpPr>
            <a:spLocks noGrp="1"/>
          </p:cNvSpPr>
          <p:nvPr>
            <p:ph type="dt" sz="half" idx="10"/>
          </p:nvPr>
        </p:nvSpPr>
        <p:spPr/>
        <p:txBody>
          <a:bodyPr/>
          <a:lstStyle/>
          <a:p>
            <a:fld id="{AF64DF3F-A7E3-4D5A-BDB4-64A54AD846B1}" type="datetimeFigureOut">
              <a:rPr lang="es-AR" smtClean="0"/>
              <a:t>4/4/2024</a:t>
            </a:fld>
            <a:endParaRPr lang="es-AR"/>
          </a:p>
        </p:txBody>
      </p:sp>
      <p:sp>
        <p:nvSpPr>
          <p:cNvPr id="5" name="Marcador de pie de página 4">
            <a:extLst>
              <a:ext uri="{FF2B5EF4-FFF2-40B4-BE49-F238E27FC236}">
                <a16:creationId xmlns:a16="http://schemas.microsoft.com/office/drawing/2014/main" id="{BD16FB15-2691-FCED-7154-15791C6DB511}"/>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F5490326-13BF-8F2D-7BC4-B3D3517DE492}"/>
              </a:ext>
            </a:extLst>
          </p:cNvPr>
          <p:cNvSpPr>
            <a:spLocks noGrp="1"/>
          </p:cNvSpPr>
          <p:nvPr>
            <p:ph type="sldNum" sz="quarter" idx="12"/>
          </p:nvPr>
        </p:nvSpPr>
        <p:spPr/>
        <p:txBody>
          <a:bodyPr/>
          <a:lstStyle/>
          <a:p>
            <a:fld id="{1B6EA194-A49F-4813-8ADA-04879F4137E5}" type="slidenum">
              <a:rPr lang="es-AR" smtClean="0"/>
              <a:t>‹Nº›</a:t>
            </a:fld>
            <a:endParaRPr lang="es-AR"/>
          </a:p>
        </p:txBody>
      </p:sp>
    </p:spTree>
    <p:extLst>
      <p:ext uri="{BB962C8B-B14F-4D97-AF65-F5344CB8AC3E}">
        <p14:creationId xmlns:p14="http://schemas.microsoft.com/office/powerpoint/2010/main" val="3641881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F990784-B56C-202A-B3CF-37E3870F1F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90DD76CA-3EBB-97F9-6804-ACCD254BAD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4BA7394E-0B5C-FDF7-B2A2-0D05254305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F64DF3F-A7E3-4D5A-BDB4-64A54AD846B1}" type="datetimeFigureOut">
              <a:rPr lang="es-AR" smtClean="0"/>
              <a:t>4/4/2024</a:t>
            </a:fld>
            <a:endParaRPr lang="es-AR"/>
          </a:p>
        </p:txBody>
      </p:sp>
      <p:sp>
        <p:nvSpPr>
          <p:cNvPr id="5" name="Marcador de pie de página 4">
            <a:extLst>
              <a:ext uri="{FF2B5EF4-FFF2-40B4-BE49-F238E27FC236}">
                <a16:creationId xmlns:a16="http://schemas.microsoft.com/office/drawing/2014/main" id="{92F01D9A-2650-6785-D817-1E36C775D2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AR"/>
          </a:p>
        </p:txBody>
      </p:sp>
      <p:sp>
        <p:nvSpPr>
          <p:cNvPr id="6" name="Marcador de número de diapositiva 5">
            <a:extLst>
              <a:ext uri="{FF2B5EF4-FFF2-40B4-BE49-F238E27FC236}">
                <a16:creationId xmlns:a16="http://schemas.microsoft.com/office/drawing/2014/main" id="{30033258-2328-E166-4128-572CED111D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B6EA194-A49F-4813-8ADA-04879F4137E5}" type="slidenum">
              <a:rPr lang="es-AR" smtClean="0"/>
              <a:t>‹Nº›</a:t>
            </a:fld>
            <a:endParaRPr lang="es-AR"/>
          </a:p>
        </p:txBody>
      </p:sp>
    </p:spTree>
    <p:extLst>
      <p:ext uri="{BB962C8B-B14F-4D97-AF65-F5344CB8AC3E}">
        <p14:creationId xmlns:p14="http://schemas.microsoft.com/office/powerpoint/2010/main" val="3662646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descr="Marca de exclamación sobre fondo amarillo">
            <a:extLst>
              <a:ext uri="{FF2B5EF4-FFF2-40B4-BE49-F238E27FC236}">
                <a16:creationId xmlns:a16="http://schemas.microsoft.com/office/drawing/2014/main" id="{A086F0F3-956F-D0B4-BA8A-451F06A642A4}"/>
              </a:ext>
            </a:extLst>
          </p:cNvPr>
          <p:cNvPicPr>
            <a:picLocks noChangeAspect="1"/>
          </p:cNvPicPr>
          <p:nvPr/>
        </p:nvPicPr>
        <p:blipFill rotWithShape="1">
          <a:blip r:embed="rId2">
            <a:duotone>
              <a:prstClr val="black"/>
              <a:schemeClr val="accent2">
                <a:tint val="45000"/>
                <a:satMod val="400000"/>
              </a:schemeClr>
            </a:duotone>
          </a:blip>
          <a:srcRect l="26875" r="13958"/>
          <a:stretch/>
        </p:blipFill>
        <p:spPr>
          <a:xfrm>
            <a:off x="-1" y="-2"/>
            <a:ext cx="5410198" cy="6858002"/>
          </a:xfrm>
          <a:prstGeom prst="rect">
            <a:avLst/>
          </a:prstGeom>
        </p:spPr>
      </p:pic>
      <p:sp>
        <p:nvSpPr>
          <p:cNvPr id="2" name="Título 1">
            <a:extLst>
              <a:ext uri="{FF2B5EF4-FFF2-40B4-BE49-F238E27FC236}">
                <a16:creationId xmlns:a16="http://schemas.microsoft.com/office/drawing/2014/main" id="{427A2996-AEEA-49AD-96D9-1D24FA43681F}"/>
              </a:ext>
            </a:extLst>
          </p:cNvPr>
          <p:cNvSpPr>
            <a:spLocks noGrp="1"/>
          </p:cNvSpPr>
          <p:nvPr>
            <p:ph type="title"/>
          </p:nvPr>
        </p:nvSpPr>
        <p:spPr>
          <a:xfrm>
            <a:off x="6115317" y="405685"/>
            <a:ext cx="5464968" cy="1559301"/>
          </a:xfrm>
        </p:spPr>
        <p:txBody>
          <a:bodyPr>
            <a:normAutofit/>
          </a:bodyPr>
          <a:lstStyle/>
          <a:p>
            <a:r>
              <a:rPr lang="es-MX" sz="4000" dirty="0"/>
              <a:t>Titulo del </a:t>
            </a:r>
            <a:r>
              <a:rPr lang="es-MX" sz="4000" dirty="0" err="1"/>
              <a:t>preboletin</a:t>
            </a:r>
            <a:endParaRPr lang="es-CO" sz="4000" dirty="0"/>
          </a:p>
        </p:txBody>
      </p:sp>
      <p:sp>
        <p:nvSpPr>
          <p:cNvPr id="3" name="Marcador de contenido 2">
            <a:extLst>
              <a:ext uri="{FF2B5EF4-FFF2-40B4-BE49-F238E27FC236}">
                <a16:creationId xmlns:a16="http://schemas.microsoft.com/office/drawing/2014/main" id="{E728BAE1-8959-4D6F-98AE-59E6B1E69C4F}"/>
              </a:ext>
            </a:extLst>
          </p:cNvPr>
          <p:cNvSpPr>
            <a:spLocks noGrp="1"/>
          </p:cNvSpPr>
          <p:nvPr>
            <p:ph idx="1"/>
          </p:nvPr>
        </p:nvSpPr>
        <p:spPr>
          <a:xfrm>
            <a:off x="5780742" y="3952298"/>
            <a:ext cx="5410198" cy="1904422"/>
          </a:xfrm>
        </p:spPr>
        <p:txBody>
          <a:bodyPr anchor="ctr">
            <a:normAutofit/>
          </a:bodyPr>
          <a:lstStyle/>
          <a:p>
            <a:endParaRPr lang="es-MX" sz="2000" dirty="0"/>
          </a:p>
          <a:p>
            <a:pPr marL="0" indent="0">
              <a:buNone/>
            </a:pPr>
            <a:endParaRPr lang="es-CO" sz="2000" dirty="0"/>
          </a:p>
        </p:txBody>
      </p:sp>
      <p:pic>
        <p:nvPicPr>
          <p:cNvPr id="12" name="Imagen 11" descr="Diagrama&#10;&#10;Descripción generada automáticamente con confianza baja">
            <a:extLst>
              <a:ext uri="{FF2B5EF4-FFF2-40B4-BE49-F238E27FC236}">
                <a16:creationId xmlns:a16="http://schemas.microsoft.com/office/drawing/2014/main" id="{D4BC3C9D-3EB2-2BA6-EF4C-287322C883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2888" y="2034657"/>
            <a:ext cx="2949769" cy="1120607"/>
          </a:xfrm>
          <a:prstGeom prst="rect">
            <a:avLst/>
          </a:prstGeom>
        </p:spPr>
      </p:pic>
      <p:pic>
        <p:nvPicPr>
          <p:cNvPr id="17" name="Imagen 16" descr="Interfaz de usuario gráfica, Texto&#10;&#10;Descripción generada automáticamente">
            <a:extLst>
              <a:ext uri="{FF2B5EF4-FFF2-40B4-BE49-F238E27FC236}">
                <a16:creationId xmlns:a16="http://schemas.microsoft.com/office/drawing/2014/main" id="{A71CFED6-EB57-2781-D8B4-34864B750F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1805" y="1630221"/>
            <a:ext cx="1462616" cy="1480899"/>
          </a:xfrm>
          <a:prstGeom prst="rect">
            <a:avLst/>
          </a:prstGeom>
        </p:spPr>
      </p:pic>
      <p:sp>
        <p:nvSpPr>
          <p:cNvPr id="18" name="Rectángulo 17">
            <a:extLst>
              <a:ext uri="{FF2B5EF4-FFF2-40B4-BE49-F238E27FC236}">
                <a16:creationId xmlns:a16="http://schemas.microsoft.com/office/drawing/2014/main" id="{22D868C0-5698-3B8F-4AAA-86C97403BF0E}"/>
              </a:ext>
            </a:extLst>
          </p:cNvPr>
          <p:cNvSpPr/>
          <p:nvPr/>
        </p:nvSpPr>
        <p:spPr>
          <a:xfrm>
            <a:off x="7801174" y="1580385"/>
            <a:ext cx="611714" cy="3846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5" name="Imagen 4" descr="Imagen que contiene Texto&#10;&#10;Descripción generada automáticamente">
            <a:extLst>
              <a:ext uri="{FF2B5EF4-FFF2-40B4-BE49-F238E27FC236}">
                <a16:creationId xmlns:a16="http://schemas.microsoft.com/office/drawing/2014/main" id="{1B4BE4C2-B59A-3B50-8E05-E176A6FE5D9F}"/>
              </a:ext>
            </a:extLst>
          </p:cNvPr>
          <p:cNvPicPr>
            <a:picLocks noChangeAspect="1"/>
          </p:cNvPicPr>
          <p:nvPr/>
        </p:nvPicPr>
        <p:blipFill rotWithShape="1">
          <a:blip r:embed="rId5">
            <a:extLst>
              <a:ext uri="{28A0092B-C50C-407E-A947-70E740481C1C}">
                <a14:useLocalDpi xmlns:a14="http://schemas.microsoft.com/office/drawing/2010/main" val="0"/>
              </a:ext>
            </a:extLst>
          </a:blip>
          <a:srcRect l="2620" t="18142" r="50626" b="61016"/>
          <a:stretch/>
        </p:blipFill>
        <p:spPr>
          <a:xfrm>
            <a:off x="5484648" y="1880287"/>
            <a:ext cx="1242512" cy="1230833"/>
          </a:xfrm>
          <a:prstGeom prst="rect">
            <a:avLst/>
          </a:prstGeom>
        </p:spPr>
      </p:pic>
      <p:sp>
        <p:nvSpPr>
          <p:cNvPr id="4" name="Rectángulo 3">
            <a:extLst>
              <a:ext uri="{FF2B5EF4-FFF2-40B4-BE49-F238E27FC236}">
                <a16:creationId xmlns:a16="http://schemas.microsoft.com/office/drawing/2014/main" id="{FF743C41-19AB-BA16-05E0-DEC2816CCDBB}"/>
              </a:ext>
            </a:extLst>
          </p:cNvPr>
          <p:cNvSpPr/>
          <p:nvPr/>
        </p:nvSpPr>
        <p:spPr>
          <a:xfrm>
            <a:off x="5780742" y="4904509"/>
            <a:ext cx="5410198" cy="4965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2000" b="1" dirty="0">
                <a:solidFill>
                  <a:schemeClr val="tx1"/>
                </a:solidFill>
              </a:rPr>
              <a:t>¿SIGUE LA PERDIDA DE RECURSOS PUBLICOS DE LA SALUD?</a:t>
            </a:r>
            <a:endParaRPr lang="es-CO" sz="2000" dirty="0">
              <a:solidFill>
                <a:schemeClr val="tx1"/>
              </a:solidFill>
            </a:endParaRPr>
          </a:p>
        </p:txBody>
      </p:sp>
    </p:spTree>
    <p:extLst>
      <p:ext uri="{BB962C8B-B14F-4D97-AF65-F5344CB8AC3E}">
        <p14:creationId xmlns:p14="http://schemas.microsoft.com/office/powerpoint/2010/main" val="4147425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511063A5-2107-46BC-86FF-2A3CAA2C7643}"/>
              </a:ext>
            </a:extLst>
          </p:cNvPr>
          <p:cNvSpPr>
            <a:spLocks noGrp="1"/>
          </p:cNvSpPr>
          <p:nvPr>
            <p:ph type="title"/>
          </p:nvPr>
        </p:nvSpPr>
        <p:spPr>
          <a:xfrm>
            <a:off x="1371597" y="348865"/>
            <a:ext cx="10044023" cy="877729"/>
          </a:xfrm>
        </p:spPr>
        <p:txBody>
          <a:bodyPr anchor="ctr">
            <a:normAutofit/>
          </a:bodyPr>
          <a:lstStyle/>
          <a:p>
            <a:r>
              <a:rPr lang="es-MX" sz="4000" dirty="0">
                <a:solidFill>
                  <a:srgbClr val="FFFFFF"/>
                </a:solidFill>
              </a:rPr>
              <a:t>PUNTOS PARA ABORDAR</a:t>
            </a:r>
            <a:endParaRPr lang="es-CO" sz="4000" dirty="0">
              <a:solidFill>
                <a:srgbClr val="FFFFFF"/>
              </a:solidFill>
            </a:endParaRPr>
          </a:p>
        </p:txBody>
      </p:sp>
      <p:graphicFrame>
        <p:nvGraphicFramePr>
          <p:cNvPr id="5" name="Marcador de contenido 2">
            <a:extLst>
              <a:ext uri="{FF2B5EF4-FFF2-40B4-BE49-F238E27FC236}">
                <a16:creationId xmlns:a16="http://schemas.microsoft.com/office/drawing/2014/main" id="{BF034BD5-CB49-E756-3F1D-034DA74327E5}"/>
              </a:ext>
            </a:extLst>
          </p:cNvPr>
          <p:cNvGraphicFramePr>
            <a:graphicFrameLocks noGrp="1"/>
          </p:cNvGraphicFramePr>
          <p:nvPr>
            <p:ph idx="1"/>
            <p:extLst>
              <p:ext uri="{D42A27DB-BD31-4B8C-83A1-F6EECF244321}">
                <p14:modId xmlns:p14="http://schemas.microsoft.com/office/powerpoint/2010/main" val="1181880924"/>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9338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Dinero y pasaporte">
            <a:extLst>
              <a:ext uri="{FF2B5EF4-FFF2-40B4-BE49-F238E27FC236}">
                <a16:creationId xmlns:a16="http://schemas.microsoft.com/office/drawing/2014/main" id="{19447E1F-A3BF-D156-12B8-322436313C0B}"/>
              </a:ext>
            </a:extLst>
          </p:cNvPr>
          <p:cNvPicPr>
            <a:picLocks noChangeAspect="1"/>
          </p:cNvPicPr>
          <p:nvPr/>
        </p:nvPicPr>
        <p:blipFill rotWithShape="1">
          <a:blip r:embed="rId2"/>
          <a:srcRect l="5737"/>
          <a:stretch/>
        </p:blipFill>
        <p:spPr>
          <a:xfrm>
            <a:off x="20" y="-7619"/>
            <a:ext cx="12191979" cy="6887364"/>
          </a:xfrm>
          <a:prstGeom prst="rect">
            <a:avLst/>
          </a:prstGeom>
        </p:spPr>
      </p:pic>
      <p:sp>
        <p:nvSpPr>
          <p:cNvPr id="9" name="Rectangle 8">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20"/>
            <a:ext cx="5566593" cy="6887364"/>
          </a:xfrm>
          <a:prstGeom prst="rect">
            <a:avLst/>
          </a:prstGeom>
          <a:gradFill flip="none" rotWithShape="1">
            <a:gsLst>
              <a:gs pos="21000">
                <a:srgbClr val="000000">
                  <a:alpha val="62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4067CD3-146F-6228-E362-39AA720C25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63442" y="855815"/>
            <a:ext cx="6887365" cy="5160474"/>
          </a:xfrm>
          <a:prstGeom prst="rect">
            <a:avLst/>
          </a:prstGeom>
          <a:gradFill flip="none" rotWithShape="1">
            <a:gsLst>
              <a:gs pos="0">
                <a:schemeClr val="accent5">
                  <a:lumMod val="75000"/>
                  <a:alpha val="91000"/>
                </a:schemeClr>
              </a:gs>
              <a:gs pos="83000">
                <a:schemeClr val="accent5">
                  <a:alpha val="0"/>
                </a:schemeClr>
              </a:gs>
            </a:gsLst>
            <a:lin ang="51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271C7E5C-A0F8-E9FA-56DB-31A257FD4E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7648"/>
            <a:ext cx="2079513" cy="6865647"/>
          </a:xfrm>
          <a:prstGeom prst="rect">
            <a:avLst/>
          </a:prstGeom>
          <a:gradFill flip="none" rotWithShape="1">
            <a:gsLst>
              <a:gs pos="5000">
                <a:schemeClr val="accent5"/>
              </a:gs>
              <a:gs pos="49000">
                <a:schemeClr val="accent5">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3F70A3C-4474-2A39-470C-FD55A88375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7706777" y="3068761"/>
            <a:ext cx="4504659" cy="3789239"/>
          </a:xfrm>
          <a:prstGeom prst="rect">
            <a:avLst/>
          </a:prstGeom>
          <a:gradFill flip="none" rotWithShape="1">
            <a:gsLst>
              <a:gs pos="0">
                <a:schemeClr val="accent5"/>
              </a:gs>
              <a:gs pos="60000">
                <a:schemeClr val="accent5">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7" name="Rectangle 16">
            <a:extLst>
              <a:ext uri="{FF2B5EF4-FFF2-40B4-BE49-F238E27FC236}">
                <a16:creationId xmlns:a16="http://schemas.microsoft.com/office/drawing/2014/main" id="{BAC3F7D4-9613-0E1F-901C-98FE831DE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8774557" y="-6485"/>
            <a:ext cx="3427160" cy="6879745"/>
          </a:xfrm>
          <a:prstGeom prst="rect">
            <a:avLst/>
          </a:prstGeom>
          <a:gradFill flip="none" rotWithShape="1">
            <a:gsLst>
              <a:gs pos="5000">
                <a:schemeClr val="accent2"/>
              </a:gs>
              <a:gs pos="49000">
                <a:schemeClr val="accent5">
                  <a:lumMod val="60000"/>
                  <a:lumOff val="40000"/>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FD5167C-AF48-26F0-7A9F-3F76433748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64705" y="-1061856"/>
            <a:ext cx="3682024" cy="12211438"/>
          </a:xfrm>
          <a:prstGeom prst="rect">
            <a:avLst/>
          </a:prstGeom>
          <a:gradFill>
            <a:gsLst>
              <a:gs pos="0">
                <a:schemeClr val="accent5"/>
              </a:gs>
              <a:gs pos="65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7B30A01-FCA8-86A5-A840-C32A3BE2E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 y="-7639"/>
            <a:ext cx="4879823" cy="6887373"/>
          </a:xfrm>
          <a:prstGeom prst="rect">
            <a:avLst/>
          </a:prstGeom>
          <a:gradFill>
            <a:gsLst>
              <a:gs pos="0">
                <a:schemeClr val="accent2">
                  <a:alpha val="70000"/>
                </a:schemeClr>
              </a:gs>
              <a:gs pos="44000">
                <a:schemeClr val="accent5">
                  <a:lumMod val="60000"/>
                  <a:lumOff val="40000"/>
                  <a:alpha val="0"/>
                </a:schemeClr>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1986B3D-398E-4680-86A6-3DA82BE79F97}"/>
              </a:ext>
            </a:extLst>
          </p:cNvPr>
          <p:cNvSpPr>
            <a:spLocks noGrp="1"/>
          </p:cNvSpPr>
          <p:nvPr>
            <p:ph type="title"/>
          </p:nvPr>
        </p:nvSpPr>
        <p:spPr>
          <a:xfrm>
            <a:off x="835658" y="2410021"/>
            <a:ext cx="5566593" cy="2839273"/>
          </a:xfrm>
        </p:spPr>
        <p:txBody>
          <a:bodyPr vert="horz" lIns="91440" tIns="45720" rIns="91440" bIns="45720" rtlCol="0" anchor="b">
            <a:normAutofit/>
          </a:bodyPr>
          <a:lstStyle/>
          <a:p>
            <a:r>
              <a:rPr lang="en-US" sz="4000" b="1" dirty="0"/>
              <a:t>RESERVAS TÉCNICAS</a:t>
            </a:r>
          </a:p>
        </p:txBody>
      </p:sp>
    </p:spTree>
    <p:extLst>
      <p:ext uri="{BB962C8B-B14F-4D97-AF65-F5344CB8AC3E}">
        <p14:creationId xmlns:p14="http://schemas.microsoft.com/office/powerpoint/2010/main" val="3793825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66402"/>
            <a:ext cx="12191998" cy="1590742"/>
          </a:xfrm>
          <a:prstGeom prst="rect">
            <a:avLst/>
          </a:prstGeom>
          <a:gradFill>
            <a:gsLst>
              <a:gs pos="0">
                <a:srgbClr val="000000"/>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70175"/>
            <a:ext cx="12185331" cy="1590742"/>
          </a:xfrm>
          <a:prstGeom prst="rect">
            <a:avLst/>
          </a:prstGeom>
          <a:gradFill>
            <a:gsLst>
              <a:gs pos="0">
                <a:schemeClr val="accent1">
                  <a:alpha val="0"/>
                </a:schemeClr>
              </a:gs>
              <a:gs pos="100000">
                <a:schemeClr val="accent1">
                  <a:lumMod val="50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5265546"/>
            <a:ext cx="4076698" cy="1590742"/>
          </a:xfrm>
          <a:prstGeom prst="rect">
            <a:avLst/>
          </a:prstGeom>
          <a:gradFill>
            <a:gsLst>
              <a:gs pos="0">
                <a:schemeClr val="accent1">
                  <a:lumMod val="50000"/>
                </a:schemeClr>
              </a:gs>
              <a:gs pos="100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3335" y="5263483"/>
            <a:ext cx="12192000" cy="1597433"/>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5" descr="Interfaz de usuario gráfica, Texto&#10;&#10;Descripción generada automáticamente con confianza media">
            <a:extLst>
              <a:ext uri="{FF2B5EF4-FFF2-40B4-BE49-F238E27FC236}">
                <a16:creationId xmlns:a16="http://schemas.microsoft.com/office/drawing/2014/main" id="{FA427958-0417-32BC-AF03-EF3DEAB84819}"/>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3000"/>
                    </a14:imgEffect>
                  </a14:imgLayer>
                </a14:imgProps>
              </a:ext>
            </a:extLst>
          </a:blip>
          <a:srcRect t="19499"/>
          <a:stretch/>
        </p:blipFill>
        <p:spPr>
          <a:xfrm>
            <a:off x="1918919" y="1723868"/>
            <a:ext cx="8664138" cy="2908569"/>
          </a:xfrm>
          <a:prstGeom prst="rect">
            <a:avLst/>
          </a:prstGeom>
        </p:spPr>
      </p:pic>
    </p:spTree>
    <p:extLst>
      <p:ext uri="{BB962C8B-B14F-4D97-AF65-F5344CB8AC3E}">
        <p14:creationId xmlns:p14="http://schemas.microsoft.com/office/powerpoint/2010/main" val="2912490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889275AA-9D82-1DCB-E71F-93DB0B8C0562}"/>
              </a:ext>
            </a:extLst>
          </p:cNvPr>
          <p:cNvPicPr>
            <a:picLocks noGrp="1" noChangeAspect="1"/>
          </p:cNvPicPr>
          <p:nvPr>
            <p:ph idx="1"/>
          </p:nvPr>
        </p:nvPicPr>
        <p:blipFill rotWithShape="1">
          <a:blip r:embed="rId2"/>
          <a:srcRect l="-1" t="1944" r="-1" b="17081"/>
          <a:stretch/>
        </p:blipFill>
        <p:spPr>
          <a:xfrm>
            <a:off x="547545" y="547545"/>
            <a:ext cx="11088962" cy="4758973"/>
          </a:xfrm>
          <a:prstGeom prst="rect">
            <a:avLst/>
          </a:prstGeom>
        </p:spPr>
      </p:pic>
      <p:sp>
        <p:nvSpPr>
          <p:cNvPr id="2" name="Rectángulo 1">
            <a:extLst>
              <a:ext uri="{FF2B5EF4-FFF2-40B4-BE49-F238E27FC236}">
                <a16:creationId xmlns:a16="http://schemas.microsoft.com/office/drawing/2014/main" id="{024A8A7B-70DE-ADCD-025B-716D2C705E0E}"/>
              </a:ext>
            </a:extLst>
          </p:cNvPr>
          <p:cNvSpPr/>
          <p:nvPr/>
        </p:nvSpPr>
        <p:spPr>
          <a:xfrm>
            <a:off x="1139252" y="5306518"/>
            <a:ext cx="10497255" cy="4946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MX" dirty="0">
                <a:solidFill>
                  <a:schemeClr val="tx1"/>
                </a:solidFill>
              </a:rPr>
              <a:t>Fuente : Superintendencia nacional de salud </a:t>
            </a:r>
          </a:p>
          <a:p>
            <a:r>
              <a:rPr lang="es-MX" dirty="0">
                <a:solidFill>
                  <a:schemeClr val="tx1"/>
                </a:solidFill>
              </a:rPr>
              <a:t>Decreto 2702 de 2014</a:t>
            </a:r>
            <a:endParaRPr lang="es-CO" dirty="0">
              <a:solidFill>
                <a:schemeClr val="tx1"/>
              </a:solidFill>
            </a:endParaRPr>
          </a:p>
        </p:txBody>
      </p:sp>
    </p:spTree>
    <p:extLst>
      <p:ext uri="{BB962C8B-B14F-4D97-AF65-F5344CB8AC3E}">
        <p14:creationId xmlns:p14="http://schemas.microsoft.com/office/powerpoint/2010/main" val="962110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D90A7-6438-BB36-4B47-4606BB04F95D}"/>
              </a:ext>
            </a:extLst>
          </p:cNvPr>
          <p:cNvSpPr>
            <a:spLocks noGrp="1"/>
          </p:cNvSpPr>
          <p:nvPr>
            <p:ph type="title"/>
          </p:nvPr>
        </p:nvSpPr>
        <p:spPr>
          <a:xfrm>
            <a:off x="761800" y="762001"/>
            <a:ext cx="5334197" cy="1708242"/>
          </a:xfrm>
        </p:spPr>
        <p:txBody>
          <a:bodyPr anchor="ctr">
            <a:normAutofit fontScale="90000"/>
          </a:bodyPr>
          <a:lstStyle/>
          <a:p>
            <a:r>
              <a:rPr lang="es-MX" sz="4000" dirty="0"/>
              <a:t>COMUNICADO DE PRENSA 038 DE LA CONTRALORIA GENERAL DE LA REPUBLICA</a:t>
            </a:r>
            <a:endParaRPr lang="es-CO" sz="4000" dirty="0"/>
          </a:p>
        </p:txBody>
      </p:sp>
      <p:sp>
        <p:nvSpPr>
          <p:cNvPr id="3" name="Marcador de contenido 2">
            <a:extLst>
              <a:ext uri="{FF2B5EF4-FFF2-40B4-BE49-F238E27FC236}">
                <a16:creationId xmlns:a16="http://schemas.microsoft.com/office/drawing/2014/main" id="{E397E9E2-C8AA-AD61-C418-3C6A96FBA3A2}"/>
              </a:ext>
            </a:extLst>
          </p:cNvPr>
          <p:cNvSpPr>
            <a:spLocks noGrp="1"/>
          </p:cNvSpPr>
          <p:nvPr>
            <p:ph idx="1"/>
          </p:nvPr>
        </p:nvSpPr>
        <p:spPr>
          <a:xfrm>
            <a:off x="761799" y="2879740"/>
            <a:ext cx="5334197" cy="2811079"/>
          </a:xfrm>
        </p:spPr>
        <p:txBody>
          <a:bodyPr anchor="ctr">
            <a:normAutofit/>
          </a:bodyPr>
          <a:lstStyle/>
          <a:p>
            <a:pPr marL="0" indent="0">
              <a:buNone/>
            </a:pPr>
            <a:r>
              <a:rPr lang="es-MX" sz="2000" dirty="0"/>
              <a:t> De 26 EPS sólo 5  cumplen con reservas técnicas o activos de inversión</a:t>
            </a:r>
          </a:p>
          <a:p>
            <a:pPr marL="0" indent="0">
              <a:buNone/>
            </a:pPr>
            <a:endParaRPr lang="es-MX" sz="2000" dirty="0"/>
          </a:p>
          <a:p>
            <a:pPr marL="0" indent="0">
              <a:buNone/>
            </a:pPr>
            <a:r>
              <a:rPr lang="es-MX" sz="2000" dirty="0"/>
              <a:t>Pasivo alcanza un total de 13.7 billones de los cuales están respaldados 1.3 </a:t>
            </a:r>
            <a:r>
              <a:rPr lang="es-MX" sz="2000" dirty="0" err="1"/>
              <a:t>bill</a:t>
            </a:r>
            <a:r>
              <a:rPr lang="es-MX" sz="2000" dirty="0"/>
              <a:t> y hay un faltante de 12,4 Bill.</a:t>
            </a:r>
          </a:p>
        </p:txBody>
      </p:sp>
      <p:pic>
        <p:nvPicPr>
          <p:cNvPr id="6" name="Picture 5" descr="Gráfico en un documento con un bolígrafo">
            <a:extLst>
              <a:ext uri="{FF2B5EF4-FFF2-40B4-BE49-F238E27FC236}">
                <a16:creationId xmlns:a16="http://schemas.microsoft.com/office/drawing/2014/main" id="{CEE6F58A-14A6-91F3-98DE-4992BF576D55}"/>
              </a:ext>
            </a:extLst>
          </p:cNvPr>
          <p:cNvPicPr>
            <a:picLocks noChangeAspect="1"/>
          </p:cNvPicPr>
          <p:nvPr/>
        </p:nvPicPr>
        <p:blipFill rotWithShape="1">
          <a:blip r:embed="rId2"/>
          <a:srcRect l="30943" r="17221"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4" name="Rectángulo 3">
            <a:extLst>
              <a:ext uri="{FF2B5EF4-FFF2-40B4-BE49-F238E27FC236}">
                <a16:creationId xmlns:a16="http://schemas.microsoft.com/office/drawing/2014/main" id="{C15987AA-135E-95BA-EA64-CA8502D1C339}"/>
              </a:ext>
            </a:extLst>
          </p:cNvPr>
          <p:cNvSpPr/>
          <p:nvPr/>
        </p:nvSpPr>
        <p:spPr>
          <a:xfrm>
            <a:off x="838200" y="5696262"/>
            <a:ext cx="10630524" cy="4807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es-MX" dirty="0">
                <a:solidFill>
                  <a:schemeClr val="tx1"/>
                </a:solidFill>
              </a:rPr>
              <a:t>FUENTE :comunicado de prensa  038 informe de la Contraloría General  general sobre deudas de las EPS  </a:t>
            </a:r>
            <a:endParaRPr lang="es-CO" dirty="0">
              <a:solidFill>
                <a:schemeClr val="tx1"/>
              </a:solidFill>
            </a:endParaRPr>
          </a:p>
        </p:txBody>
      </p:sp>
    </p:spTree>
    <p:extLst>
      <p:ext uri="{BB962C8B-B14F-4D97-AF65-F5344CB8AC3E}">
        <p14:creationId xmlns:p14="http://schemas.microsoft.com/office/powerpoint/2010/main" val="1598866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Imagen">
            <a:extLst>
              <a:ext uri="{FF2B5EF4-FFF2-40B4-BE49-F238E27FC236}">
                <a16:creationId xmlns:a16="http://schemas.microsoft.com/office/drawing/2014/main" id="{C8EBD0EA-EFB7-CCF1-77BB-39F9A1C431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99363"/>
            <a:ext cx="10197923" cy="4926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620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Gráfico&#10;&#10;Descripción generada automáticamente">
            <a:extLst>
              <a:ext uri="{FF2B5EF4-FFF2-40B4-BE49-F238E27FC236}">
                <a16:creationId xmlns:a16="http://schemas.microsoft.com/office/drawing/2014/main" id="{8171D85F-9237-5EDA-ED04-301635A730C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98431" y="1169133"/>
            <a:ext cx="8440615" cy="4351338"/>
          </a:xfrm>
        </p:spPr>
      </p:pic>
    </p:spTree>
    <p:extLst>
      <p:ext uri="{BB962C8B-B14F-4D97-AF65-F5344CB8AC3E}">
        <p14:creationId xmlns:p14="http://schemas.microsoft.com/office/powerpoint/2010/main" val="2274297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3CC2DE67-1446-EBD8-B4C8-721248CB05C7}"/>
              </a:ext>
            </a:extLst>
          </p:cNvPr>
          <p:cNvSpPr txBox="1"/>
          <p:nvPr/>
        </p:nvSpPr>
        <p:spPr>
          <a:xfrm>
            <a:off x="1842052" y="1614756"/>
            <a:ext cx="8507896" cy="1969770"/>
          </a:xfrm>
          <a:prstGeom prst="rect">
            <a:avLst/>
          </a:prstGeom>
          <a:solidFill>
            <a:schemeClr val="bg1"/>
          </a:solidFill>
        </p:spPr>
        <p:txBody>
          <a:bodyPr wrap="square">
            <a:spAutoFit/>
          </a:bodyPr>
          <a:lstStyle/>
          <a:p>
            <a:r>
              <a:rPr lang="es-ES" sz="2000" b="0" i="0" dirty="0">
                <a:solidFill>
                  <a:srgbClr val="0F1419"/>
                </a:solidFill>
                <a:effectLst/>
                <a:latin typeface="TwitterChirp"/>
              </a:rPr>
              <a:t>Estos análisis se hacen bajo una técnica de auditoria denominada: "</a:t>
            </a:r>
            <a:r>
              <a:rPr lang="es-ES" sz="2000" b="1" i="0" dirty="0">
                <a:solidFill>
                  <a:srgbClr val="0F1419"/>
                </a:solidFill>
                <a:effectLst/>
                <a:latin typeface="TwitterChirp"/>
              </a:rPr>
              <a:t>Cash </a:t>
            </a:r>
            <a:r>
              <a:rPr lang="es-ES" sz="2000" b="1" i="0" dirty="0" err="1">
                <a:solidFill>
                  <a:srgbClr val="0F1419"/>
                </a:solidFill>
                <a:effectLst/>
                <a:latin typeface="TwitterChirp"/>
              </a:rPr>
              <a:t>flow</a:t>
            </a:r>
            <a:r>
              <a:rPr lang="es-ES" sz="2000" b="1" i="0" dirty="0">
                <a:solidFill>
                  <a:srgbClr val="0F1419"/>
                </a:solidFill>
                <a:effectLst/>
                <a:latin typeface="TwitterChirp"/>
              </a:rPr>
              <a:t> analysis </a:t>
            </a:r>
            <a:r>
              <a:rPr lang="es-ES" sz="2000" b="1" i="0" dirty="0" err="1">
                <a:solidFill>
                  <a:srgbClr val="0F1419"/>
                </a:solidFill>
                <a:effectLst/>
                <a:latin typeface="TwitterChirp"/>
              </a:rPr>
              <a:t>for</a:t>
            </a:r>
            <a:r>
              <a:rPr lang="es-ES" sz="2000" b="1" i="0" dirty="0">
                <a:solidFill>
                  <a:srgbClr val="0F1419"/>
                </a:solidFill>
                <a:effectLst/>
                <a:latin typeface="TwitterChirp"/>
              </a:rPr>
              <a:t> </a:t>
            </a:r>
            <a:r>
              <a:rPr lang="es-ES" sz="2000" b="1" i="0" dirty="0" err="1">
                <a:solidFill>
                  <a:srgbClr val="0F1419"/>
                </a:solidFill>
                <a:effectLst/>
                <a:latin typeface="TwitterChirp"/>
              </a:rPr>
              <a:t>accrual</a:t>
            </a:r>
            <a:r>
              <a:rPr lang="es-ES" sz="2000" b="1" i="0" dirty="0">
                <a:solidFill>
                  <a:srgbClr val="0F1419"/>
                </a:solidFill>
                <a:effectLst/>
                <a:latin typeface="TwitterChirp"/>
              </a:rPr>
              <a:t> accounting validación“ (</a:t>
            </a:r>
            <a:r>
              <a:rPr lang="es-ES" sz="2000" b="0" i="0" dirty="0">
                <a:solidFill>
                  <a:srgbClr val="000000"/>
                </a:solidFill>
                <a:effectLst/>
                <a:latin typeface="-apple-system"/>
              </a:rPr>
              <a:t>Análisis del flujo de efectivo para validar la contabilidad de causación)</a:t>
            </a:r>
            <a:r>
              <a:rPr lang="es-ES" sz="2000" b="0" i="0" dirty="0">
                <a:solidFill>
                  <a:srgbClr val="0F1419"/>
                </a:solidFill>
                <a:effectLst/>
                <a:latin typeface="TwitterChirp"/>
              </a:rPr>
              <a:t>, no sustituye una auditoria forense, pero ayuda a enfocarla.</a:t>
            </a:r>
          </a:p>
          <a:p>
            <a:endParaRPr lang="es-ES" sz="2000" dirty="0">
              <a:solidFill>
                <a:srgbClr val="0F1419"/>
              </a:solidFill>
              <a:latin typeface="TwitterChirp"/>
            </a:endParaRPr>
          </a:p>
          <a:p>
            <a:pPr algn="ctr"/>
            <a:r>
              <a:rPr lang="es-ES" sz="2200" dirty="0">
                <a:solidFill>
                  <a:srgbClr val="0F1419"/>
                </a:solidFill>
                <a:latin typeface="TwitterChirp"/>
              </a:rPr>
              <a:t>En palabras llanas es una especie de arqueo de Caja</a:t>
            </a:r>
            <a:endParaRPr lang="es-AR" sz="2200" dirty="0"/>
          </a:p>
        </p:txBody>
      </p:sp>
      <p:sp>
        <p:nvSpPr>
          <p:cNvPr id="8" name="CuadroTexto 7">
            <a:extLst>
              <a:ext uri="{FF2B5EF4-FFF2-40B4-BE49-F238E27FC236}">
                <a16:creationId xmlns:a16="http://schemas.microsoft.com/office/drawing/2014/main" id="{EB870C9B-0C45-24F1-BB44-2F820BC8142D}"/>
              </a:ext>
            </a:extLst>
          </p:cNvPr>
          <p:cNvSpPr txBox="1"/>
          <p:nvPr/>
        </p:nvSpPr>
        <p:spPr>
          <a:xfrm>
            <a:off x="4055165" y="821635"/>
            <a:ext cx="5406887" cy="646331"/>
          </a:xfrm>
          <a:prstGeom prst="rect">
            <a:avLst/>
          </a:prstGeom>
          <a:noFill/>
        </p:spPr>
        <p:txBody>
          <a:bodyPr wrap="square" rtlCol="0">
            <a:spAutoFit/>
          </a:bodyPr>
          <a:lstStyle/>
          <a:p>
            <a:r>
              <a:rPr lang="es-ES" sz="3600" b="1" dirty="0">
                <a:latin typeface="Aharoni" panose="02010803020104030203" pitchFamily="2" charset="-79"/>
                <a:cs typeface="Aharoni" panose="02010803020104030203" pitchFamily="2" charset="-79"/>
              </a:rPr>
              <a:t>PRUEBA ACIDA</a:t>
            </a:r>
            <a:endParaRPr lang="es-AR" sz="3600" b="1" dirty="0">
              <a:latin typeface="Aharoni" panose="02010803020104030203" pitchFamily="2" charset="-79"/>
              <a:cs typeface="Aharoni" panose="02010803020104030203" pitchFamily="2" charset="-79"/>
            </a:endParaRPr>
          </a:p>
        </p:txBody>
      </p:sp>
      <p:sp>
        <p:nvSpPr>
          <p:cNvPr id="2" name="Rectángulo 1">
            <a:extLst>
              <a:ext uri="{FF2B5EF4-FFF2-40B4-BE49-F238E27FC236}">
                <a16:creationId xmlns:a16="http://schemas.microsoft.com/office/drawing/2014/main" id="{8B1D2CD2-E5A5-A844-3136-A36181946B12}"/>
              </a:ext>
            </a:extLst>
          </p:cNvPr>
          <p:cNvSpPr/>
          <p:nvPr/>
        </p:nvSpPr>
        <p:spPr>
          <a:xfrm>
            <a:off x="1280159" y="3731316"/>
            <a:ext cx="9636369" cy="7804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800" b="0" i="0" dirty="0">
                <a:solidFill>
                  <a:srgbClr val="000000"/>
                </a:solidFill>
                <a:effectLst/>
                <a:latin typeface="-apple-system"/>
              </a:rPr>
              <a:t>el seguimiento y evaluación de los movimientos de entrada y salida de efectivo en una empresa durante un período determinado Esto implica examinar los ingresos y gastos en efectivo para comprender cómo se genera y utiliza el efectivo en el negocio.</a:t>
            </a:r>
          </a:p>
          <a:p>
            <a:pPr algn="ctr"/>
            <a:endParaRPr lang="es-CO" dirty="0"/>
          </a:p>
        </p:txBody>
      </p:sp>
    </p:spTree>
    <p:extLst>
      <p:ext uri="{BB962C8B-B14F-4D97-AF65-F5344CB8AC3E}">
        <p14:creationId xmlns:p14="http://schemas.microsoft.com/office/powerpoint/2010/main" val="2793340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Interfaz de usuario gráfica, Texto, Aplicación&#10;&#10;Descripción generada automáticamente">
            <a:extLst>
              <a:ext uri="{FF2B5EF4-FFF2-40B4-BE49-F238E27FC236}">
                <a16:creationId xmlns:a16="http://schemas.microsoft.com/office/drawing/2014/main" id="{CE8E3ED9-D459-0EA5-82CC-3E774754CE6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37082" y="1450487"/>
            <a:ext cx="7692973" cy="4351338"/>
          </a:xfrm>
        </p:spPr>
      </p:pic>
    </p:spTree>
    <p:extLst>
      <p:ext uri="{BB962C8B-B14F-4D97-AF65-F5344CB8AC3E}">
        <p14:creationId xmlns:p14="http://schemas.microsoft.com/office/powerpoint/2010/main" val="1022080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Interfaz de usuario gráfica, Aplicación&#10;&#10;Descripción generada automáticamente">
            <a:extLst>
              <a:ext uri="{FF2B5EF4-FFF2-40B4-BE49-F238E27FC236}">
                <a16:creationId xmlns:a16="http://schemas.microsoft.com/office/drawing/2014/main" id="{FF9B60AB-1CB4-8BCD-37EB-ECE7EFFC54A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76242" y="1253331"/>
            <a:ext cx="7744316" cy="4351338"/>
          </a:xfrm>
        </p:spPr>
      </p:pic>
    </p:spTree>
    <p:extLst>
      <p:ext uri="{BB962C8B-B14F-4D97-AF65-F5344CB8AC3E}">
        <p14:creationId xmlns:p14="http://schemas.microsoft.com/office/powerpoint/2010/main" val="3433723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3ECB0F7-7D04-6D28-AA8B-0882225E05A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0000"/>
                    </a14:imgEffect>
                  </a14:imgLayer>
                </a14:imgProps>
              </a:ext>
            </a:extLst>
          </a:blip>
          <a:stretch>
            <a:fillRect/>
          </a:stretch>
        </p:blipFill>
        <p:spPr>
          <a:xfrm>
            <a:off x="1090247" y="716938"/>
            <a:ext cx="8768862" cy="4932485"/>
          </a:xfrm>
          <a:prstGeom prst="rect">
            <a:avLst/>
          </a:prstGeom>
        </p:spPr>
      </p:pic>
      <p:sp>
        <p:nvSpPr>
          <p:cNvPr id="4" name="Rectángulo 3">
            <a:extLst>
              <a:ext uri="{FF2B5EF4-FFF2-40B4-BE49-F238E27FC236}">
                <a16:creationId xmlns:a16="http://schemas.microsoft.com/office/drawing/2014/main" id="{4CD1BAB5-ED4C-4CF9-F95A-A70D36731EA8}"/>
              </a:ext>
            </a:extLst>
          </p:cNvPr>
          <p:cNvSpPr/>
          <p:nvPr/>
        </p:nvSpPr>
        <p:spPr>
          <a:xfrm>
            <a:off x="1090247" y="587803"/>
            <a:ext cx="3434861" cy="8189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MX" sz="1200" b="1" dirty="0">
                <a:solidFill>
                  <a:schemeClr val="tx1"/>
                </a:solidFill>
              </a:rPr>
              <a:t>NUEVA EPS</a:t>
            </a:r>
          </a:p>
          <a:p>
            <a:r>
              <a:rPr lang="es-MX" sz="1200" dirty="0">
                <a:solidFill>
                  <a:schemeClr val="tx1"/>
                </a:solidFill>
              </a:rPr>
              <a:t>Pagos totales a Uniones Temporales año 2023</a:t>
            </a:r>
          </a:p>
          <a:p>
            <a:r>
              <a:rPr lang="es-MX" sz="1200" dirty="0">
                <a:solidFill>
                  <a:schemeClr val="tx1"/>
                </a:solidFill>
              </a:rPr>
              <a:t>Fuente : FT005</a:t>
            </a:r>
          </a:p>
          <a:p>
            <a:r>
              <a:rPr lang="es-MX" sz="1300" dirty="0">
                <a:solidFill>
                  <a:schemeClr val="tx1"/>
                </a:solidFill>
              </a:rPr>
              <a:t>(millones de pesos)</a:t>
            </a:r>
            <a:endParaRPr lang="es-CO" sz="1300" dirty="0">
              <a:solidFill>
                <a:schemeClr val="tx1"/>
              </a:solidFill>
            </a:endParaRPr>
          </a:p>
        </p:txBody>
      </p:sp>
    </p:spTree>
    <p:extLst>
      <p:ext uri="{BB962C8B-B14F-4D97-AF65-F5344CB8AC3E}">
        <p14:creationId xmlns:p14="http://schemas.microsoft.com/office/powerpoint/2010/main" val="2304664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Tabla&#10;&#10;Descripción generada automáticamente con confianza media">
            <a:extLst>
              <a:ext uri="{FF2B5EF4-FFF2-40B4-BE49-F238E27FC236}">
                <a16:creationId xmlns:a16="http://schemas.microsoft.com/office/drawing/2014/main" id="{6CFB969D-BFFA-C2A0-41D3-3BEE1D4B84A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33600" y="1210103"/>
            <a:ext cx="8053754" cy="3924605"/>
          </a:xfrm>
        </p:spPr>
      </p:pic>
    </p:spTree>
    <p:extLst>
      <p:ext uri="{BB962C8B-B14F-4D97-AF65-F5344CB8AC3E}">
        <p14:creationId xmlns:p14="http://schemas.microsoft.com/office/powerpoint/2010/main" val="3330031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Flechas blancas dirigidas a un objetivo rojo">
            <a:extLst>
              <a:ext uri="{FF2B5EF4-FFF2-40B4-BE49-F238E27FC236}">
                <a16:creationId xmlns:a16="http://schemas.microsoft.com/office/drawing/2014/main" id="{3723C2A0-6AF1-34F3-B264-12FB77547884}"/>
              </a:ext>
            </a:extLst>
          </p:cNvPr>
          <p:cNvPicPr>
            <a:picLocks noChangeAspect="1"/>
          </p:cNvPicPr>
          <p:nvPr/>
        </p:nvPicPr>
        <p:blipFill rotWithShape="1">
          <a:blip r:embed="rId2"/>
          <a:srcRect b="15370"/>
          <a:stretch/>
        </p:blipFill>
        <p:spPr>
          <a:xfrm>
            <a:off x="20" y="-7619"/>
            <a:ext cx="12191979" cy="6887364"/>
          </a:xfrm>
          <a:prstGeom prst="rect">
            <a:avLst/>
          </a:prstGeom>
        </p:spPr>
      </p:pic>
      <p:sp>
        <p:nvSpPr>
          <p:cNvPr id="9" name="Rectangle 8">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20"/>
            <a:ext cx="5566593" cy="6887364"/>
          </a:xfrm>
          <a:prstGeom prst="rect">
            <a:avLst/>
          </a:prstGeom>
          <a:gradFill flip="none" rotWithShape="1">
            <a:gsLst>
              <a:gs pos="21000">
                <a:srgbClr val="000000">
                  <a:alpha val="62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4067CD3-146F-6228-E362-39AA720C25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63442" y="855815"/>
            <a:ext cx="6887365" cy="5160474"/>
          </a:xfrm>
          <a:prstGeom prst="rect">
            <a:avLst/>
          </a:prstGeom>
          <a:gradFill flip="none" rotWithShape="1">
            <a:gsLst>
              <a:gs pos="0">
                <a:schemeClr val="accent5">
                  <a:lumMod val="75000"/>
                  <a:alpha val="91000"/>
                </a:schemeClr>
              </a:gs>
              <a:gs pos="83000">
                <a:schemeClr val="accent5">
                  <a:alpha val="0"/>
                </a:schemeClr>
              </a:gs>
            </a:gsLst>
            <a:lin ang="51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271C7E5C-A0F8-E9FA-56DB-31A257FD4E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7648"/>
            <a:ext cx="2079513" cy="6865647"/>
          </a:xfrm>
          <a:prstGeom prst="rect">
            <a:avLst/>
          </a:prstGeom>
          <a:gradFill flip="none" rotWithShape="1">
            <a:gsLst>
              <a:gs pos="5000">
                <a:schemeClr val="accent5"/>
              </a:gs>
              <a:gs pos="49000">
                <a:schemeClr val="accent5">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3F70A3C-4474-2A39-470C-FD55A88375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7706777" y="3068761"/>
            <a:ext cx="4504659" cy="3789239"/>
          </a:xfrm>
          <a:prstGeom prst="rect">
            <a:avLst/>
          </a:prstGeom>
          <a:gradFill flip="none" rotWithShape="1">
            <a:gsLst>
              <a:gs pos="0">
                <a:schemeClr val="accent5"/>
              </a:gs>
              <a:gs pos="60000">
                <a:schemeClr val="accent5">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7" name="Rectangle 16">
            <a:extLst>
              <a:ext uri="{FF2B5EF4-FFF2-40B4-BE49-F238E27FC236}">
                <a16:creationId xmlns:a16="http://schemas.microsoft.com/office/drawing/2014/main" id="{BAC3F7D4-9613-0E1F-901C-98FE831DE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8774557" y="-6485"/>
            <a:ext cx="3427160" cy="6879745"/>
          </a:xfrm>
          <a:prstGeom prst="rect">
            <a:avLst/>
          </a:prstGeom>
          <a:gradFill flip="none" rotWithShape="1">
            <a:gsLst>
              <a:gs pos="5000">
                <a:schemeClr val="accent2"/>
              </a:gs>
              <a:gs pos="49000">
                <a:schemeClr val="accent5">
                  <a:lumMod val="60000"/>
                  <a:lumOff val="40000"/>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FD5167C-AF48-26F0-7A9F-3F76433748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64705" y="-1061856"/>
            <a:ext cx="3682024" cy="12211438"/>
          </a:xfrm>
          <a:prstGeom prst="rect">
            <a:avLst/>
          </a:prstGeom>
          <a:gradFill>
            <a:gsLst>
              <a:gs pos="0">
                <a:schemeClr val="accent5"/>
              </a:gs>
              <a:gs pos="65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7B30A01-FCA8-86A5-A840-C32A3BE2E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 y="-7639"/>
            <a:ext cx="4879823" cy="6887373"/>
          </a:xfrm>
          <a:prstGeom prst="rect">
            <a:avLst/>
          </a:prstGeom>
          <a:gradFill>
            <a:gsLst>
              <a:gs pos="0">
                <a:schemeClr val="accent2">
                  <a:alpha val="70000"/>
                </a:schemeClr>
              </a:gs>
              <a:gs pos="44000">
                <a:schemeClr val="accent5">
                  <a:lumMod val="60000"/>
                  <a:lumOff val="40000"/>
                  <a:alpha val="0"/>
                </a:schemeClr>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927AE92-C569-4802-A9F4-89A832BCC8E5}"/>
              </a:ext>
            </a:extLst>
          </p:cNvPr>
          <p:cNvSpPr>
            <a:spLocks noGrp="1"/>
          </p:cNvSpPr>
          <p:nvPr>
            <p:ph type="title"/>
          </p:nvPr>
        </p:nvSpPr>
        <p:spPr>
          <a:xfrm>
            <a:off x="859028" y="2155188"/>
            <a:ext cx="4160233" cy="2839273"/>
          </a:xfrm>
        </p:spPr>
        <p:txBody>
          <a:bodyPr vert="horz" lIns="91440" tIns="45720" rIns="91440" bIns="45720" rtlCol="0" anchor="b">
            <a:normAutofit/>
          </a:bodyPr>
          <a:lstStyle/>
          <a:p>
            <a:r>
              <a:rPr lang="en-US" sz="4000">
                <a:solidFill>
                  <a:srgbClr val="FFFFFF"/>
                </a:solidFill>
              </a:rPr>
              <a:t>INTEGRACIÓN VERTICAL</a:t>
            </a:r>
          </a:p>
        </p:txBody>
      </p:sp>
    </p:spTree>
    <p:extLst>
      <p:ext uri="{BB962C8B-B14F-4D97-AF65-F5344CB8AC3E}">
        <p14:creationId xmlns:p14="http://schemas.microsoft.com/office/powerpoint/2010/main" val="1491763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5768AED0-D9B7-576D-C217-AD9F2290FA13}"/>
              </a:ext>
            </a:extLst>
          </p:cNvPr>
          <p:cNvSpPr/>
          <p:nvPr/>
        </p:nvSpPr>
        <p:spPr>
          <a:xfrm>
            <a:off x="2057400" y="1168447"/>
            <a:ext cx="8077200" cy="2200873"/>
          </a:xfrm>
          <a:prstGeom prst="rect">
            <a:avLst/>
          </a:prstGeom>
          <a:blipFill>
            <a:blip r:embed="rId2"/>
            <a:tile tx="0" ty="0" sx="100000" sy="100000" flip="none" algn="tl"/>
          </a:blipFill>
          <a:ln>
            <a:solidFill>
              <a:schemeClr val="bg1"/>
            </a:solidFill>
          </a:ln>
          <a:effectLst>
            <a:innerShdw blurRad="63500" dist="50800" dir="81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5" name="Rectángulo 4">
            <a:extLst>
              <a:ext uri="{FF2B5EF4-FFF2-40B4-BE49-F238E27FC236}">
                <a16:creationId xmlns:a16="http://schemas.microsoft.com/office/drawing/2014/main" id="{DD1D54E3-2E2A-7356-F335-4E74AA2A60A5}"/>
              </a:ext>
            </a:extLst>
          </p:cNvPr>
          <p:cNvSpPr/>
          <p:nvPr/>
        </p:nvSpPr>
        <p:spPr>
          <a:xfrm>
            <a:off x="7268309" y="1778712"/>
            <a:ext cx="2506604" cy="1409966"/>
          </a:xfrm>
          <a:prstGeom prst="rect">
            <a:avLst/>
          </a:prstGeom>
          <a:solidFill>
            <a:schemeClr val="accent5">
              <a:lumMod val="20000"/>
              <a:lumOff val="80000"/>
            </a:schemeClr>
          </a:solidFill>
          <a:effectLst>
            <a:innerShdw blurRad="63500" dist="50800" dir="18900000">
              <a:prstClr val="black">
                <a:alpha val="50000"/>
              </a:prstClr>
            </a:innerShdw>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1300" dirty="0">
                <a:solidFill>
                  <a:schemeClr val="tx1"/>
                </a:solidFill>
              </a:rPr>
              <a:t>537 IPS CONCENTRAN  EL 81% DEL GASTO PUBLICO </a:t>
            </a:r>
          </a:p>
          <a:p>
            <a:pPr algn="ctr"/>
            <a:r>
              <a:rPr lang="es-MX" sz="1300" dirty="0">
                <a:solidFill>
                  <a:schemeClr val="tx1"/>
                </a:solidFill>
              </a:rPr>
              <a:t>(2021)</a:t>
            </a:r>
          </a:p>
          <a:p>
            <a:pPr algn="ctr"/>
            <a:endParaRPr lang="es-MX" sz="1300" dirty="0">
              <a:solidFill>
                <a:schemeClr val="tx1"/>
              </a:solidFill>
            </a:endParaRPr>
          </a:p>
          <a:p>
            <a:pPr algn="ctr"/>
            <a:r>
              <a:rPr lang="es-MX" sz="1300" dirty="0">
                <a:solidFill>
                  <a:schemeClr val="tx1"/>
                </a:solidFill>
              </a:rPr>
              <a:t>$60.5 billones</a:t>
            </a:r>
            <a:endParaRPr lang="es-CO" sz="1300" dirty="0">
              <a:solidFill>
                <a:schemeClr val="tx1"/>
              </a:solidFill>
            </a:endParaRPr>
          </a:p>
        </p:txBody>
      </p:sp>
      <p:sp>
        <p:nvSpPr>
          <p:cNvPr id="6" name="Rectángulo 5">
            <a:extLst>
              <a:ext uri="{FF2B5EF4-FFF2-40B4-BE49-F238E27FC236}">
                <a16:creationId xmlns:a16="http://schemas.microsoft.com/office/drawing/2014/main" id="{3350B831-5AC1-16A5-C42F-DDB2C0A3B017}"/>
              </a:ext>
            </a:extLst>
          </p:cNvPr>
          <p:cNvSpPr/>
          <p:nvPr/>
        </p:nvSpPr>
        <p:spPr>
          <a:xfrm>
            <a:off x="2284933" y="1608459"/>
            <a:ext cx="3934691" cy="178723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2000" dirty="0">
                <a:solidFill>
                  <a:schemeClr val="tx1"/>
                </a:solidFill>
              </a:rPr>
              <a:t>TOTAL, DE IPS REGISTRADAS  </a:t>
            </a:r>
          </a:p>
          <a:p>
            <a:pPr algn="ctr"/>
            <a:r>
              <a:rPr lang="es-MX" sz="2000" dirty="0">
                <a:solidFill>
                  <a:schemeClr val="tx1"/>
                </a:solidFill>
              </a:rPr>
              <a:t>11.370</a:t>
            </a:r>
          </a:p>
          <a:p>
            <a:pPr algn="ctr"/>
            <a:endParaRPr lang="es-MX" sz="2000" dirty="0">
              <a:solidFill>
                <a:schemeClr val="tx1"/>
              </a:solidFill>
            </a:endParaRPr>
          </a:p>
        </p:txBody>
      </p:sp>
      <p:sp>
        <p:nvSpPr>
          <p:cNvPr id="7" name="Rectángulo 6">
            <a:extLst>
              <a:ext uri="{FF2B5EF4-FFF2-40B4-BE49-F238E27FC236}">
                <a16:creationId xmlns:a16="http://schemas.microsoft.com/office/drawing/2014/main" id="{8C31002E-F037-6293-A478-7C97B95AEA61}"/>
              </a:ext>
            </a:extLst>
          </p:cNvPr>
          <p:cNvSpPr/>
          <p:nvPr/>
        </p:nvSpPr>
        <p:spPr>
          <a:xfrm>
            <a:off x="2057400" y="635513"/>
            <a:ext cx="8049491" cy="5019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2000" b="1" dirty="0">
                <a:solidFill>
                  <a:schemeClr val="tx1"/>
                </a:solidFill>
              </a:rPr>
              <a:t>INTEGRACION VERTICAL EN EL PAIS</a:t>
            </a:r>
            <a:endParaRPr lang="es-CO" sz="2000" b="1" dirty="0">
              <a:solidFill>
                <a:schemeClr val="tx1"/>
              </a:solidFill>
            </a:endParaRPr>
          </a:p>
        </p:txBody>
      </p:sp>
      <p:sp>
        <p:nvSpPr>
          <p:cNvPr id="10" name="Rectángulo 9">
            <a:extLst>
              <a:ext uri="{FF2B5EF4-FFF2-40B4-BE49-F238E27FC236}">
                <a16:creationId xmlns:a16="http://schemas.microsoft.com/office/drawing/2014/main" id="{0E2603F1-1EB7-D527-1889-5921E7554329}"/>
              </a:ext>
            </a:extLst>
          </p:cNvPr>
          <p:cNvSpPr/>
          <p:nvPr/>
        </p:nvSpPr>
        <p:spPr>
          <a:xfrm>
            <a:off x="2057400" y="3395697"/>
            <a:ext cx="8077200" cy="204381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9" name="Rectángulo 8">
            <a:extLst>
              <a:ext uri="{FF2B5EF4-FFF2-40B4-BE49-F238E27FC236}">
                <a16:creationId xmlns:a16="http://schemas.microsoft.com/office/drawing/2014/main" id="{EE562AE5-E323-7F0C-A978-578274B48332}"/>
              </a:ext>
            </a:extLst>
          </p:cNvPr>
          <p:cNvSpPr/>
          <p:nvPr/>
        </p:nvSpPr>
        <p:spPr>
          <a:xfrm>
            <a:off x="7268309" y="3582733"/>
            <a:ext cx="2506604" cy="1643363"/>
          </a:xfrm>
          <a:prstGeom prst="rect">
            <a:avLst/>
          </a:prstGeom>
          <a:gradFill flip="none" rotWithShape="1">
            <a:gsLst>
              <a:gs pos="0">
                <a:schemeClr val="accent6">
                  <a:lumMod val="40000"/>
                  <a:lumOff val="60000"/>
                  <a:shade val="30000"/>
                  <a:satMod val="115000"/>
                </a:schemeClr>
              </a:gs>
              <a:gs pos="50000">
                <a:schemeClr val="accent6">
                  <a:lumMod val="40000"/>
                  <a:lumOff val="60000"/>
                  <a:shade val="67500"/>
                  <a:satMod val="115000"/>
                </a:schemeClr>
              </a:gs>
              <a:gs pos="100000">
                <a:schemeClr val="accent6">
                  <a:lumMod val="40000"/>
                  <a:lumOff val="60000"/>
                  <a:shade val="100000"/>
                  <a:satMod val="115000"/>
                </a:schemeClr>
              </a:gs>
            </a:gsLst>
            <a:path path="circle">
              <a:fillToRect t="100000" r="100000"/>
            </a:path>
            <a:tileRect l="-100000" b="-100000"/>
          </a:gradFill>
          <a:effectLst>
            <a:innerShdw blurRad="63500" dist="50800">
              <a:prstClr val="black">
                <a:alpha val="50000"/>
              </a:prstClr>
            </a:innerShdw>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1300" dirty="0">
                <a:solidFill>
                  <a:schemeClr val="tx1"/>
                </a:solidFill>
              </a:rPr>
              <a:t>A 2023 309 IPS facturan el 76% del gasto en salud </a:t>
            </a:r>
          </a:p>
          <a:p>
            <a:pPr algn="ctr"/>
            <a:r>
              <a:rPr lang="es-MX" sz="1300" dirty="0">
                <a:solidFill>
                  <a:schemeClr val="tx1"/>
                </a:solidFill>
              </a:rPr>
              <a:t>Con cuentas por cobrar por 64.8 billones </a:t>
            </a:r>
            <a:endParaRPr lang="es-CO" sz="1300" dirty="0">
              <a:solidFill>
                <a:schemeClr val="tx1"/>
              </a:solidFill>
            </a:endParaRPr>
          </a:p>
        </p:txBody>
      </p:sp>
      <p:sp>
        <p:nvSpPr>
          <p:cNvPr id="11" name="Rectángulo 10">
            <a:extLst>
              <a:ext uri="{FF2B5EF4-FFF2-40B4-BE49-F238E27FC236}">
                <a16:creationId xmlns:a16="http://schemas.microsoft.com/office/drawing/2014/main" id="{0AA8CF5C-A62E-8222-FAE9-F1406206375D}"/>
              </a:ext>
            </a:extLst>
          </p:cNvPr>
          <p:cNvSpPr/>
          <p:nvPr/>
        </p:nvSpPr>
        <p:spPr>
          <a:xfrm>
            <a:off x="2284933" y="3487082"/>
            <a:ext cx="845129" cy="33464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dirty="0">
                <a:solidFill>
                  <a:schemeClr val="tx1"/>
                </a:solidFill>
              </a:rPr>
              <a:t>(2023)</a:t>
            </a:r>
            <a:endParaRPr lang="es-CO" dirty="0">
              <a:solidFill>
                <a:schemeClr val="tx1"/>
              </a:solidFill>
            </a:endParaRPr>
          </a:p>
        </p:txBody>
      </p:sp>
      <p:sp>
        <p:nvSpPr>
          <p:cNvPr id="12" name="Rectángulo 11">
            <a:extLst>
              <a:ext uri="{FF2B5EF4-FFF2-40B4-BE49-F238E27FC236}">
                <a16:creationId xmlns:a16="http://schemas.microsoft.com/office/drawing/2014/main" id="{986EBD9F-4572-D1BA-6BC9-ADCD2DC92FC7}"/>
              </a:ext>
            </a:extLst>
          </p:cNvPr>
          <p:cNvSpPr/>
          <p:nvPr/>
        </p:nvSpPr>
        <p:spPr>
          <a:xfrm>
            <a:off x="2284932" y="1278083"/>
            <a:ext cx="845129" cy="33037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1800">
                <a:solidFill>
                  <a:schemeClr val="tx1"/>
                </a:solidFill>
              </a:rPr>
              <a:t>(2021)</a:t>
            </a:r>
            <a:endParaRPr lang="es-MX" sz="1800" dirty="0">
              <a:solidFill>
                <a:schemeClr val="tx1"/>
              </a:solidFill>
            </a:endParaRPr>
          </a:p>
        </p:txBody>
      </p:sp>
    </p:spTree>
    <p:extLst>
      <p:ext uri="{BB962C8B-B14F-4D97-AF65-F5344CB8AC3E}">
        <p14:creationId xmlns:p14="http://schemas.microsoft.com/office/powerpoint/2010/main" val="3492875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n">
            <a:extLst>
              <a:ext uri="{FF2B5EF4-FFF2-40B4-BE49-F238E27FC236}">
                <a16:creationId xmlns:a16="http://schemas.microsoft.com/office/drawing/2014/main" id="{75FA0BA8-3B15-EB3A-0B8B-ED4486200A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5076" y="110408"/>
            <a:ext cx="9645067" cy="5490059"/>
          </a:xfrm>
          <a:prstGeom prst="rect">
            <a:avLst/>
          </a:prstGeom>
          <a:noFill/>
          <a:extLst>
            <a:ext uri="{909E8E84-426E-40DD-AFC4-6F175D3DCCD1}">
              <a14:hiddenFill xmlns:a14="http://schemas.microsoft.com/office/drawing/2010/main">
                <a:solidFill>
                  <a:srgbClr val="FFFFFF"/>
                </a:solidFill>
              </a14:hiddenFill>
            </a:ext>
          </a:extLst>
        </p:spPr>
      </p:pic>
      <p:cxnSp>
        <p:nvCxnSpPr>
          <p:cNvPr id="3" name="Conector recto 2">
            <a:extLst>
              <a:ext uri="{FF2B5EF4-FFF2-40B4-BE49-F238E27FC236}">
                <a16:creationId xmlns:a16="http://schemas.microsoft.com/office/drawing/2014/main" id="{67DD5171-A511-4F22-E2AB-C7C78EFA6878}"/>
              </a:ext>
            </a:extLst>
          </p:cNvPr>
          <p:cNvCxnSpPr>
            <a:cxnSpLocks/>
          </p:cNvCxnSpPr>
          <p:nvPr/>
        </p:nvCxnSpPr>
        <p:spPr>
          <a:xfrm>
            <a:off x="3598984" y="3999683"/>
            <a:ext cx="437270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5" name="Conector recto 4">
            <a:extLst>
              <a:ext uri="{FF2B5EF4-FFF2-40B4-BE49-F238E27FC236}">
                <a16:creationId xmlns:a16="http://schemas.microsoft.com/office/drawing/2014/main" id="{CE024C32-BE98-F9FA-04E5-FE6F83B0415C}"/>
              </a:ext>
            </a:extLst>
          </p:cNvPr>
          <p:cNvCxnSpPr>
            <a:cxnSpLocks/>
          </p:cNvCxnSpPr>
          <p:nvPr/>
        </p:nvCxnSpPr>
        <p:spPr>
          <a:xfrm>
            <a:off x="3962400" y="1875692"/>
            <a:ext cx="4009292"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 name="Conector recto 6">
            <a:extLst>
              <a:ext uri="{FF2B5EF4-FFF2-40B4-BE49-F238E27FC236}">
                <a16:creationId xmlns:a16="http://schemas.microsoft.com/office/drawing/2014/main" id="{F71A019C-6CB6-73C0-125C-14FFECA5F683}"/>
              </a:ext>
            </a:extLst>
          </p:cNvPr>
          <p:cNvCxnSpPr>
            <a:cxnSpLocks/>
          </p:cNvCxnSpPr>
          <p:nvPr/>
        </p:nvCxnSpPr>
        <p:spPr>
          <a:xfrm>
            <a:off x="6048531" y="1697348"/>
            <a:ext cx="1923161"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1" name="Rectángulo 10">
            <a:extLst>
              <a:ext uri="{FF2B5EF4-FFF2-40B4-BE49-F238E27FC236}">
                <a16:creationId xmlns:a16="http://schemas.microsoft.com/office/drawing/2014/main" id="{9C212229-F02D-91B5-E7AB-8C70303485D5}"/>
              </a:ext>
            </a:extLst>
          </p:cNvPr>
          <p:cNvSpPr/>
          <p:nvPr/>
        </p:nvSpPr>
        <p:spPr>
          <a:xfrm>
            <a:off x="1230924" y="422032"/>
            <a:ext cx="6740768" cy="304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MX" dirty="0">
                <a:solidFill>
                  <a:schemeClr val="tx1"/>
                </a:solidFill>
              </a:rPr>
              <a:t>16 IPS QUE MAS FACTURARON </a:t>
            </a:r>
            <a:endParaRPr lang="es-CO" dirty="0">
              <a:solidFill>
                <a:schemeClr val="tx1"/>
              </a:solidFill>
            </a:endParaRPr>
          </a:p>
        </p:txBody>
      </p:sp>
    </p:spTree>
    <p:extLst>
      <p:ext uri="{BB962C8B-B14F-4D97-AF65-F5344CB8AC3E}">
        <p14:creationId xmlns:p14="http://schemas.microsoft.com/office/powerpoint/2010/main" val="125326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n">
            <a:extLst>
              <a:ext uri="{FF2B5EF4-FFF2-40B4-BE49-F238E27FC236}">
                <a16:creationId xmlns:a16="http://schemas.microsoft.com/office/drawing/2014/main" id="{CF489C6C-1411-3AB7-AC3D-126D6434EC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Conector recto 2">
            <a:extLst>
              <a:ext uri="{FF2B5EF4-FFF2-40B4-BE49-F238E27FC236}">
                <a16:creationId xmlns:a16="http://schemas.microsoft.com/office/drawing/2014/main" id="{15BE84A8-63DF-1263-B1D9-102B3C783569}"/>
              </a:ext>
            </a:extLst>
          </p:cNvPr>
          <p:cNvCxnSpPr>
            <a:cxnSpLocks/>
          </p:cNvCxnSpPr>
          <p:nvPr/>
        </p:nvCxnSpPr>
        <p:spPr>
          <a:xfrm>
            <a:off x="5306518" y="869430"/>
            <a:ext cx="1933731"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5" name="Conector recto 4">
            <a:extLst>
              <a:ext uri="{FF2B5EF4-FFF2-40B4-BE49-F238E27FC236}">
                <a16:creationId xmlns:a16="http://schemas.microsoft.com/office/drawing/2014/main" id="{5CBE19E8-54BE-B998-5C4B-F3D1154D22AB}"/>
              </a:ext>
            </a:extLst>
          </p:cNvPr>
          <p:cNvCxnSpPr>
            <a:cxnSpLocks/>
          </p:cNvCxnSpPr>
          <p:nvPr/>
        </p:nvCxnSpPr>
        <p:spPr>
          <a:xfrm>
            <a:off x="3402767" y="989351"/>
            <a:ext cx="3942413"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 name="Conector recto 6">
            <a:extLst>
              <a:ext uri="{FF2B5EF4-FFF2-40B4-BE49-F238E27FC236}">
                <a16:creationId xmlns:a16="http://schemas.microsoft.com/office/drawing/2014/main" id="{2543BAC9-6F38-98D9-6A3A-51597F11F8BD}"/>
              </a:ext>
            </a:extLst>
          </p:cNvPr>
          <p:cNvCxnSpPr>
            <a:cxnSpLocks/>
          </p:cNvCxnSpPr>
          <p:nvPr/>
        </p:nvCxnSpPr>
        <p:spPr>
          <a:xfrm>
            <a:off x="4332157" y="1454046"/>
            <a:ext cx="2908092"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 name="Conector recto 8">
            <a:extLst>
              <a:ext uri="{FF2B5EF4-FFF2-40B4-BE49-F238E27FC236}">
                <a16:creationId xmlns:a16="http://schemas.microsoft.com/office/drawing/2014/main" id="{7FD86862-A1B7-C282-7BA3-841729309699}"/>
              </a:ext>
            </a:extLst>
          </p:cNvPr>
          <p:cNvCxnSpPr>
            <a:cxnSpLocks/>
          </p:cNvCxnSpPr>
          <p:nvPr/>
        </p:nvCxnSpPr>
        <p:spPr>
          <a:xfrm>
            <a:off x="5306518" y="1214203"/>
            <a:ext cx="1933731"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Conector recto 10">
            <a:extLst>
              <a:ext uri="{FF2B5EF4-FFF2-40B4-BE49-F238E27FC236}">
                <a16:creationId xmlns:a16="http://schemas.microsoft.com/office/drawing/2014/main" id="{9F6F2870-394E-3002-9220-4D356E7CB11D}"/>
              </a:ext>
            </a:extLst>
          </p:cNvPr>
          <p:cNvCxnSpPr/>
          <p:nvPr/>
        </p:nvCxnSpPr>
        <p:spPr>
          <a:xfrm>
            <a:off x="2968052" y="1948721"/>
            <a:ext cx="437712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5" name="Conector recto 14">
            <a:extLst>
              <a:ext uri="{FF2B5EF4-FFF2-40B4-BE49-F238E27FC236}">
                <a16:creationId xmlns:a16="http://schemas.microsoft.com/office/drawing/2014/main" id="{1B59E0EB-A378-33A1-087F-D144FD4B3202}"/>
              </a:ext>
            </a:extLst>
          </p:cNvPr>
          <p:cNvCxnSpPr/>
          <p:nvPr/>
        </p:nvCxnSpPr>
        <p:spPr>
          <a:xfrm>
            <a:off x="4332157" y="2923082"/>
            <a:ext cx="3013023"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7" name="Conector recto 16">
            <a:extLst>
              <a:ext uri="{FF2B5EF4-FFF2-40B4-BE49-F238E27FC236}">
                <a16:creationId xmlns:a16="http://schemas.microsoft.com/office/drawing/2014/main" id="{C33697E1-29E4-5D80-4B16-333EFDE0F517}"/>
              </a:ext>
            </a:extLst>
          </p:cNvPr>
          <p:cNvCxnSpPr/>
          <p:nvPr/>
        </p:nvCxnSpPr>
        <p:spPr>
          <a:xfrm>
            <a:off x="3867462" y="3429000"/>
            <a:ext cx="347771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9" name="Conector recto 18">
            <a:extLst>
              <a:ext uri="{FF2B5EF4-FFF2-40B4-BE49-F238E27FC236}">
                <a16:creationId xmlns:a16="http://schemas.microsoft.com/office/drawing/2014/main" id="{0F72BB03-A9A1-965F-C718-B6FF2B7C58E2}"/>
              </a:ext>
            </a:extLst>
          </p:cNvPr>
          <p:cNvCxnSpPr/>
          <p:nvPr/>
        </p:nvCxnSpPr>
        <p:spPr>
          <a:xfrm>
            <a:off x="2443397" y="3747541"/>
            <a:ext cx="4901783"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1" name="Conector recto 20">
            <a:extLst>
              <a:ext uri="{FF2B5EF4-FFF2-40B4-BE49-F238E27FC236}">
                <a16:creationId xmlns:a16="http://schemas.microsoft.com/office/drawing/2014/main" id="{64AEDF74-3EDF-CE37-4711-BAB49D6FE96B}"/>
              </a:ext>
            </a:extLst>
          </p:cNvPr>
          <p:cNvCxnSpPr/>
          <p:nvPr/>
        </p:nvCxnSpPr>
        <p:spPr>
          <a:xfrm>
            <a:off x="4002374" y="4392118"/>
            <a:ext cx="334280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3" name="Conector recto 22">
            <a:extLst>
              <a:ext uri="{FF2B5EF4-FFF2-40B4-BE49-F238E27FC236}">
                <a16:creationId xmlns:a16="http://schemas.microsoft.com/office/drawing/2014/main" id="{0EE9A179-3723-AB23-7B48-4122ADDF0CA0}"/>
              </a:ext>
            </a:extLst>
          </p:cNvPr>
          <p:cNvCxnSpPr/>
          <p:nvPr/>
        </p:nvCxnSpPr>
        <p:spPr>
          <a:xfrm>
            <a:off x="3207895" y="6056026"/>
            <a:ext cx="4137285"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25921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n">
            <a:extLst>
              <a:ext uri="{FF2B5EF4-FFF2-40B4-BE49-F238E27FC236}">
                <a16:creationId xmlns:a16="http://schemas.microsoft.com/office/drawing/2014/main" id="{24BCEB8B-08C8-3393-35CF-C96C1DDF32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2954" y="762000"/>
            <a:ext cx="8932984" cy="4551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98355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A7C8C451-96B9-65A1-4C42-D353DD2863FB}"/>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
                    </a14:imgEffect>
                    <a14:imgEffect>
                      <a14:brightnessContrast bright="-3000" contrast="-6000"/>
                    </a14:imgEffect>
                  </a14:imgLayer>
                </a14:imgProps>
              </a:ext>
            </a:extLst>
          </a:blip>
          <a:stretch>
            <a:fillRect/>
          </a:stretch>
        </p:blipFill>
        <p:spPr>
          <a:xfrm>
            <a:off x="937846" y="855785"/>
            <a:ext cx="10363200" cy="4947138"/>
          </a:xfrm>
        </p:spPr>
      </p:pic>
    </p:spTree>
    <p:extLst>
      <p:ext uri="{BB962C8B-B14F-4D97-AF65-F5344CB8AC3E}">
        <p14:creationId xmlns:p14="http://schemas.microsoft.com/office/powerpoint/2010/main" val="20997415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 name="Picture 4">
            <a:extLst>
              <a:ext uri="{FF2B5EF4-FFF2-40B4-BE49-F238E27FC236}">
                <a16:creationId xmlns:a16="http://schemas.microsoft.com/office/drawing/2014/main" id="{E3723CF7-C3C4-469F-1DC6-0DA6CDBFDBB2}"/>
              </a:ext>
            </a:extLst>
          </p:cNvPr>
          <p:cNvPicPr>
            <a:picLocks noChangeAspect="1"/>
          </p:cNvPicPr>
          <p:nvPr/>
        </p:nvPicPr>
        <p:blipFill rotWithShape="1">
          <a:blip r:embed="rId2"/>
          <a:srcRect r="428" b="2"/>
          <a:stretch/>
        </p:blipFill>
        <p:spPr>
          <a:xfrm>
            <a:off x="20" y="-7619"/>
            <a:ext cx="12191979" cy="6887364"/>
          </a:xfrm>
          <a:prstGeom prst="rect">
            <a:avLst/>
          </a:prstGeom>
        </p:spPr>
      </p:pic>
      <p:sp>
        <p:nvSpPr>
          <p:cNvPr id="22" name="Rectangle 8">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20"/>
            <a:ext cx="5566593" cy="6887364"/>
          </a:xfrm>
          <a:prstGeom prst="rect">
            <a:avLst/>
          </a:prstGeom>
          <a:gradFill flip="none" rotWithShape="1">
            <a:gsLst>
              <a:gs pos="21000">
                <a:srgbClr val="000000">
                  <a:alpha val="62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0">
            <a:extLst>
              <a:ext uri="{FF2B5EF4-FFF2-40B4-BE49-F238E27FC236}">
                <a16:creationId xmlns:a16="http://schemas.microsoft.com/office/drawing/2014/main" id="{74067CD3-146F-6228-E362-39AA720C25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63442" y="855815"/>
            <a:ext cx="6887365" cy="5160474"/>
          </a:xfrm>
          <a:prstGeom prst="rect">
            <a:avLst/>
          </a:prstGeom>
          <a:gradFill flip="none" rotWithShape="1">
            <a:gsLst>
              <a:gs pos="0">
                <a:schemeClr val="accent5">
                  <a:lumMod val="75000"/>
                  <a:alpha val="91000"/>
                </a:schemeClr>
              </a:gs>
              <a:gs pos="83000">
                <a:schemeClr val="accent5">
                  <a:alpha val="0"/>
                </a:schemeClr>
              </a:gs>
            </a:gsLst>
            <a:lin ang="51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4" name="Rectangle 12">
            <a:extLst>
              <a:ext uri="{FF2B5EF4-FFF2-40B4-BE49-F238E27FC236}">
                <a16:creationId xmlns:a16="http://schemas.microsoft.com/office/drawing/2014/main" id="{271C7E5C-A0F8-E9FA-56DB-31A257FD4E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7648"/>
            <a:ext cx="2079513" cy="6865647"/>
          </a:xfrm>
          <a:prstGeom prst="rect">
            <a:avLst/>
          </a:prstGeom>
          <a:gradFill flip="none" rotWithShape="1">
            <a:gsLst>
              <a:gs pos="5000">
                <a:schemeClr val="accent5"/>
              </a:gs>
              <a:gs pos="49000">
                <a:schemeClr val="accent5">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4">
            <a:extLst>
              <a:ext uri="{FF2B5EF4-FFF2-40B4-BE49-F238E27FC236}">
                <a16:creationId xmlns:a16="http://schemas.microsoft.com/office/drawing/2014/main" id="{33F70A3C-4474-2A39-470C-FD55A88375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7706777" y="3068761"/>
            <a:ext cx="4504659" cy="3789239"/>
          </a:xfrm>
          <a:prstGeom prst="rect">
            <a:avLst/>
          </a:prstGeom>
          <a:gradFill flip="none" rotWithShape="1">
            <a:gsLst>
              <a:gs pos="0">
                <a:schemeClr val="accent5"/>
              </a:gs>
              <a:gs pos="60000">
                <a:schemeClr val="accent5">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6" name="Rectangle 16">
            <a:extLst>
              <a:ext uri="{FF2B5EF4-FFF2-40B4-BE49-F238E27FC236}">
                <a16:creationId xmlns:a16="http://schemas.microsoft.com/office/drawing/2014/main" id="{BAC3F7D4-9613-0E1F-901C-98FE831DE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8774557" y="-6485"/>
            <a:ext cx="3427160" cy="6879745"/>
          </a:xfrm>
          <a:prstGeom prst="rect">
            <a:avLst/>
          </a:prstGeom>
          <a:gradFill flip="none" rotWithShape="1">
            <a:gsLst>
              <a:gs pos="5000">
                <a:schemeClr val="accent2"/>
              </a:gs>
              <a:gs pos="49000">
                <a:schemeClr val="accent5">
                  <a:lumMod val="60000"/>
                  <a:lumOff val="40000"/>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FD5167C-AF48-26F0-7A9F-3F76433748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64705" y="-1061856"/>
            <a:ext cx="3682024" cy="12211438"/>
          </a:xfrm>
          <a:prstGeom prst="rect">
            <a:avLst/>
          </a:prstGeom>
          <a:gradFill>
            <a:gsLst>
              <a:gs pos="0">
                <a:schemeClr val="accent5"/>
              </a:gs>
              <a:gs pos="65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7B30A01-FCA8-86A5-A840-C32A3BE2E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 y="-7639"/>
            <a:ext cx="4879823" cy="6887373"/>
          </a:xfrm>
          <a:prstGeom prst="rect">
            <a:avLst/>
          </a:prstGeom>
          <a:gradFill>
            <a:gsLst>
              <a:gs pos="0">
                <a:schemeClr val="accent2">
                  <a:alpha val="70000"/>
                </a:schemeClr>
              </a:gs>
              <a:gs pos="44000">
                <a:schemeClr val="accent5">
                  <a:lumMod val="60000"/>
                  <a:lumOff val="40000"/>
                  <a:alpha val="0"/>
                </a:schemeClr>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60B102F-6814-41EE-B720-288B56B28147}"/>
              </a:ext>
            </a:extLst>
          </p:cNvPr>
          <p:cNvSpPr>
            <a:spLocks noGrp="1"/>
          </p:cNvSpPr>
          <p:nvPr>
            <p:ph type="title"/>
          </p:nvPr>
        </p:nvSpPr>
        <p:spPr>
          <a:xfrm>
            <a:off x="859028" y="2155188"/>
            <a:ext cx="4160233" cy="2839273"/>
          </a:xfrm>
        </p:spPr>
        <p:txBody>
          <a:bodyPr vert="horz" lIns="91440" tIns="45720" rIns="91440" bIns="45720" rtlCol="0" anchor="b">
            <a:normAutofit/>
          </a:bodyPr>
          <a:lstStyle/>
          <a:p>
            <a:r>
              <a:rPr lang="en-US" sz="4000" dirty="0">
                <a:solidFill>
                  <a:srgbClr val="FFFFFF"/>
                </a:solidFill>
              </a:rPr>
              <a:t>¿QUÉ PASA CON LOS PRECIOS DE LOS MEDICAMENTOS?</a:t>
            </a:r>
          </a:p>
        </p:txBody>
      </p:sp>
      <p:sp>
        <p:nvSpPr>
          <p:cNvPr id="3" name="Marcador de texto 2">
            <a:extLst>
              <a:ext uri="{FF2B5EF4-FFF2-40B4-BE49-F238E27FC236}">
                <a16:creationId xmlns:a16="http://schemas.microsoft.com/office/drawing/2014/main" id="{C998C135-5836-4BC5-B696-A3888EA5A36E}"/>
              </a:ext>
            </a:extLst>
          </p:cNvPr>
          <p:cNvSpPr>
            <a:spLocks noGrp="1"/>
          </p:cNvSpPr>
          <p:nvPr>
            <p:ph type="body" idx="1"/>
          </p:nvPr>
        </p:nvSpPr>
        <p:spPr>
          <a:xfrm>
            <a:off x="859028" y="5166367"/>
            <a:ext cx="4160233" cy="850998"/>
          </a:xfrm>
        </p:spPr>
        <p:txBody>
          <a:bodyPr vert="horz" lIns="91440" tIns="45720" rIns="91440" bIns="45720" rtlCol="0">
            <a:normAutofit/>
          </a:bodyPr>
          <a:lstStyle/>
          <a:p>
            <a:endParaRPr lang="en-US" sz="2000">
              <a:solidFill>
                <a:srgbClr val="FFFFFF"/>
              </a:solidFill>
            </a:endParaRPr>
          </a:p>
        </p:txBody>
      </p:sp>
    </p:spTree>
    <p:extLst>
      <p:ext uri="{BB962C8B-B14F-4D97-AF65-F5344CB8AC3E}">
        <p14:creationId xmlns:p14="http://schemas.microsoft.com/office/powerpoint/2010/main" val="42662184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EDA58D-C521-7574-025F-D5B23B3F9086}"/>
              </a:ext>
            </a:extLst>
          </p:cNvPr>
          <p:cNvSpPr>
            <a:spLocks noGrp="1"/>
          </p:cNvSpPr>
          <p:nvPr>
            <p:ph type="title"/>
          </p:nvPr>
        </p:nvSpPr>
        <p:spPr/>
        <p:txBody>
          <a:bodyPr/>
          <a:lstStyle/>
          <a:p>
            <a:endParaRPr lang="es-AR"/>
          </a:p>
        </p:txBody>
      </p:sp>
      <p:sp>
        <p:nvSpPr>
          <p:cNvPr id="3" name="Marcador de contenido 2">
            <a:extLst>
              <a:ext uri="{FF2B5EF4-FFF2-40B4-BE49-F238E27FC236}">
                <a16:creationId xmlns:a16="http://schemas.microsoft.com/office/drawing/2014/main" id="{55D9C7DB-7C8F-C5AB-BCAF-06229F18C5DF}"/>
              </a:ext>
            </a:extLst>
          </p:cNvPr>
          <p:cNvSpPr>
            <a:spLocks noGrp="1"/>
          </p:cNvSpPr>
          <p:nvPr>
            <p:ph idx="1"/>
          </p:nvPr>
        </p:nvSpPr>
        <p:spPr/>
        <p:txBody>
          <a:bodyPr/>
          <a:lstStyle/>
          <a:p>
            <a:endParaRPr lang="es-AR"/>
          </a:p>
        </p:txBody>
      </p:sp>
      <p:pic>
        <p:nvPicPr>
          <p:cNvPr id="43010" name="Picture 2" descr="Imagen">
            <a:extLst>
              <a:ext uri="{FF2B5EF4-FFF2-40B4-BE49-F238E27FC236}">
                <a16:creationId xmlns:a16="http://schemas.microsoft.com/office/drawing/2014/main" id="{38378A6B-48E0-4DA6-3422-21816B1C14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77323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E62460-E8FE-FB6D-624B-7BB4C4E28BDB}"/>
              </a:ext>
            </a:extLst>
          </p:cNvPr>
          <p:cNvSpPr>
            <a:spLocks noGrp="1"/>
          </p:cNvSpPr>
          <p:nvPr>
            <p:ph type="title"/>
          </p:nvPr>
        </p:nvSpPr>
        <p:spPr/>
        <p:txBody>
          <a:bodyPr/>
          <a:lstStyle/>
          <a:p>
            <a:endParaRPr lang="es-AR"/>
          </a:p>
        </p:txBody>
      </p:sp>
      <p:sp>
        <p:nvSpPr>
          <p:cNvPr id="3" name="Marcador de contenido 2">
            <a:extLst>
              <a:ext uri="{FF2B5EF4-FFF2-40B4-BE49-F238E27FC236}">
                <a16:creationId xmlns:a16="http://schemas.microsoft.com/office/drawing/2014/main" id="{DA4CE07F-55ED-C9AF-B330-B0D36CBDF8E1}"/>
              </a:ext>
            </a:extLst>
          </p:cNvPr>
          <p:cNvSpPr>
            <a:spLocks noGrp="1"/>
          </p:cNvSpPr>
          <p:nvPr>
            <p:ph idx="1"/>
          </p:nvPr>
        </p:nvSpPr>
        <p:spPr/>
        <p:txBody>
          <a:bodyPr/>
          <a:lstStyle/>
          <a:p>
            <a:endParaRPr lang="es-AR"/>
          </a:p>
        </p:txBody>
      </p:sp>
      <p:pic>
        <p:nvPicPr>
          <p:cNvPr id="44034" name="Picture 2" descr="Imagen">
            <a:extLst>
              <a:ext uri="{FF2B5EF4-FFF2-40B4-BE49-F238E27FC236}">
                <a16:creationId xmlns:a16="http://schemas.microsoft.com/office/drawing/2014/main" id="{A9A06333-CA34-8CC3-6CF4-DEE1C7CAE8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6445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A0B223-228E-35CA-40F2-29DFD05CCC5D}"/>
              </a:ext>
            </a:extLst>
          </p:cNvPr>
          <p:cNvSpPr>
            <a:spLocks noGrp="1"/>
          </p:cNvSpPr>
          <p:nvPr>
            <p:ph type="title"/>
          </p:nvPr>
        </p:nvSpPr>
        <p:spPr/>
        <p:txBody>
          <a:bodyPr/>
          <a:lstStyle/>
          <a:p>
            <a:endParaRPr lang="es-AR"/>
          </a:p>
        </p:txBody>
      </p:sp>
      <p:sp>
        <p:nvSpPr>
          <p:cNvPr id="3" name="Marcador de contenido 2">
            <a:extLst>
              <a:ext uri="{FF2B5EF4-FFF2-40B4-BE49-F238E27FC236}">
                <a16:creationId xmlns:a16="http://schemas.microsoft.com/office/drawing/2014/main" id="{B5CB152F-15DD-4786-6764-1DDB9B6E79C2}"/>
              </a:ext>
            </a:extLst>
          </p:cNvPr>
          <p:cNvSpPr>
            <a:spLocks noGrp="1"/>
          </p:cNvSpPr>
          <p:nvPr>
            <p:ph idx="1"/>
          </p:nvPr>
        </p:nvSpPr>
        <p:spPr/>
        <p:txBody>
          <a:bodyPr/>
          <a:lstStyle/>
          <a:p>
            <a:endParaRPr lang="es-AR"/>
          </a:p>
        </p:txBody>
      </p:sp>
      <p:pic>
        <p:nvPicPr>
          <p:cNvPr id="45058" name="Picture 2" descr="Imagen">
            <a:extLst>
              <a:ext uri="{FF2B5EF4-FFF2-40B4-BE49-F238E27FC236}">
                <a16:creationId xmlns:a16="http://schemas.microsoft.com/office/drawing/2014/main" id="{8E23F724-9C0C-FC01-2D92-0652E0584E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36561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1372F4-B588-6895-D6F7-8D133737F104}"/>
              </a:ext>
            </a:extLst>
          </p:cNvPr>
          <p:cNvSpPr>
            <a:spLocks noGrp="1"/>
          </p:cNvSpPr>
          <p:nvPr>
            <p:ph type="title"/>
          </p:nvPr>
        </p:nvSpPr>
        <p:spPr/>
        <p:txBody>
          <a:bodyPr/>
          <a:lstStyle/>
          <a:p>
            <a:endParaRPr lang="es-AR"/>
          </a:p>
        </p:txBody>
      </p:sp>
      <p:sp>
        <p:nvSpPr>
          <p:cNvPr id="3" name="Marcador de contenido 2">
            <a:extLst>
              <a:ext uri="{FF2B5EF4-FFF2-40B4-BE49-F238E27FC236}">
                <a16:creationId xmlns:a16="http://schemas.microsoft.com/office/drawing/2014/main" id="{E34AA484-6627-C259-8EDB-17F6A5361306}"/>
              </a:ext>
            </a:extLst>
          </p:cNvPr>
          <p:cNvSpPr>
            <a:spLocks noGrp="1"/>
          </p:cNvSpPr>
          <p:nvPr>
            <p:ph idx="1"/>
          </p:nvPr>
        </p:nvSpPr>
        <p:spPr/>
        <p:txBody>
          <a:bodyPr/>
          <a:lstStyle/>
          <a:p>
            <a:endParaRPr lang="es-AR"/>
          </a:p>
        </p:txBody>
      </p:sp>
      <p:pic>
        <p:nvPicPr>
          <p:cNvPr id="46082" name="Picture 2" descr="Imagen">
            <a:extLst>
              <a:ext uri="{FF2B5EF4-FFF2-40B4-BE49-F238E27FC236}">
                <a16:creationId xmlns:a16="http://schemas.microsoft.com/office/drawing/2014/main" id="{10B1077C-1878-380E-CBC9-57FA225870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420" y="0"/>
            <a:ext cx="1230923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49922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36027D-F3EF-5244-D3E5-949DF0228E48}"/>
              </a:ext>
            </a:extLst>
          </p:cNvPr>
          <p:cNvSpPr>
            <a:spLocks noGrp="1"/>
          </p:cNvSpPr>
          <p:nvPr>
            <p:ph type="title"/>
          </p:nvPr>
        </p:nvSpPr>
        <p:spPr/>
        <p:txBody>
          <a:bodyPr/>
          <a:lstStyle/>
          <a:p>
            <a:endParaRPr lang="es-AR"/>
          </a:p>
        </p:txBody>
      </p:sp>
      <p:sp>
        <p:nvSpPr>
          <p:cNvPr id="3" name="Marcador de contenido 2">
            <a:extLst>
              <a:ext uri="{FF2B5EF4-FFF2-40B4-BE49-F238E27FC236}">
                <a16:creationId xmlns:a16="http://schemas.microsoft.com/office/drawing/2014/main" id="{85566E62-397D-4D88-EC6F-4365271C01B0}"/>
              </a:ext>
            </a:extLst>
          </p:cNvPr>
          <p:cNvSpPr>
            <a:spLocks noGrp="1"/>
          </p:cNvSpPr>
          <p:nvPr>
            <p:ph idx="1"/>
          </p:nvPr>
        </p:nvSpPr>
        <p:spPr/>
        <p:txBody>
          <a:bodyPr/>
          <a:lstStyle/>
          <a:p>
            <a:endParaRPr lang="es-AR"/>
          </a:p>
        </p:txBody>
      </p:sp>
      <p:pic>
        <p:nvPicPr>
          <p:cNvPr id="47106" name="Picture 2" descr="Imagen">
            <a:extLst>
              <a:ext uri="{FF2B5EF4-FFF2-40B4-BE49-F238E27FC236}">
                <a16:creationId xmlns:a16="http://schemas.microsoft.com/office/drawing/2014/main" id="{86FFA0CC-14D7-AE1B-A7FC-B17114F5D3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218" y="-3176"/>
            <a:ext cx="12445218" cy="6861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84663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Imagen">
            <a:extLst>
              <a:ext uri="{FF2B5EF4-FFF2-40B4-BE49-F238E27FC236}">
                <a16:creationId xmlns:a16="http://schemas.microsoft.com/office/drawing/2014/main" id="{AB2787E4-BCCE-4C12-C3FF-F51ABBAA87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577" y="647701"/>
            <a:ext cx="10709223" cy="5529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93057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ítulo 1">
            <a:extLst>
              <a:ext uri="{FF2B5EF4-FFF2-40B4-BE49-F238E27FC236}">
                <a16:creationId xmlns:a16="http://schemas.microsoft.com/office/drawing/2014/main" id="{7D14EDA4-C03B-2BF0-6601-0178F12C00B5}"/>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lang="en-US" sz="4800" kern="1200" dirty="0">
                <a:solidFill>
                  <a:srgbClr val="FFFFFF"/>
                </a:solidFill>
                <a:latin typeface="+mj-lt"/>
                <a:ea typeface="+mj-ea"/>
                <a:cs typeface="+mj-cs"/>
              </a:rPr>
              <a:t>LA POLITICA EN EL SISTEMA DE SALUD </a:t>
            </a:r>
          </a:p>
        </p:txBody>
      </p:sp>
      <p:sp>
        <p:nvSpPr>
          <p:cNvPr id="3" name="Marcador de texto 2">
            <a:extLst>
              <a:ext uri="{FF2B5EF4-FFF2-40B4-BE49-F238E27FC236}">
                <a16:creationId xmlns:a16="http://schemas.microsoft.com/office/drawing/2014/main" id="{511F4409-D049-89E5-1F05-5A6A82DAEF7A}"/>
              </a:ext>
            </a:extLst>
          </p:cNvPr>
          <p:cNvSpPr>
            <a:spLocks noGrp="1"/>
          </p:cNvSpPr>
          <p:nvPr>
            <p:ph type="body" idx="1"/>
          </p:nvPr>
        </p:nvSpPr>
        <p:spPr>
          <a:xfrm>
            <a:off x="1093021" y="4047344"/>
            <a:ext cx="5187857" cy="1783830"/>
          </a:xfrm>
        </p:spPr>
        <p:txBody>
          <a:bodyPr vert="horz" lIns="91440" tIns="45720" rIns="91440" bIns="45720" rtlCol="0" anchor="ctr">
            <a:normAutofit/>
          </a:bodyPr>
          <a:lstStyle/>
          <a:p>
            <a:r>
              <a:rPr lang="en-US" sz="3000" b="1" kern="1200" dirty="0">
                <a:solidFill>
                  <a:schemeClr val="tx1"/>
                </a:solidFill>
                <a:latin typeface="+mn-lt"/>
                <a:ea typeface="+mn-ea"/>
                <a:cs typeface="+mn-cs"/>
              </a:rPr>
              <a:t>RECUSACIONES</a:t>
            </a:r>
          </a:p>
        </p:txBody>
      </p:sp>
    </p:spTree>
    <p:extLst>
      <p:ext uri="{BB962C8B-B14F-4D97-AF65-F5344CB8AC3E}">
        <p14:creationId xmlns:p14="http://schemas.microsoft.com/office/powerpoint/2010/main" val="31895114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Escala de tiempo&#10;&#10;Descripción generada automáticamente con confianza media">
            <a:extLst>
              <a:ext uri="{FF2B5EF4-FFF2-40B4-BE49-F238E27FC236}">
                <a16:creationId xmlns:a16="http://schemas.microsoft.com/office/drawing/2014/main" id="{13CADF4C-F6CF-0FC2-9304-B39BF9A558F2}"/>
              </a:ext>
            </a:extLst>
          </p:cNvPr>
          <p:cNvPicPr>
            <a:picLocks noChangeAspect="1"/>
          </p:cNvPicPr>
          <p:nvPr/>
        </p:nvPicPr>
        <p:blipFill rotWithShape="1">
          <a:blip r:embed="rId2">
            <a:extLst>
              <a:ext uri="{28A0092B-C50C-407E-A947-70E740481C1C}">
                <a14:useLocalDpi xmlns:a14="http://schemas.microsoft.com/office/drawing/2010/main" val="0"/>
              </a:ext>
            </a:extLst>
          </a:blip>
          <a:srcRect b="12500"/>
          <a:stretch/>
        </p:blipFill>
        <p:spPr>
          <a:xfrm>
            <a:off x="2667000" y="704850"/>
            <a:ext cx="6858000" cy="6000750"/>
          </a:xfrm>
          <a:prstGeom prst="rect">
            <a:avLst/>
          </a:prstGeom>
        </p:spPr>
      </p:pic>
      <p:sp>
        <p:nvSpPr>
          <p:cNvPr id="6" name="Rectángulo 5">
            <a:extLst>
              <a:ext uri="{FF2B5EF4-FFF2-40B4-BE49-F238E27FC236}">
                <a16:creationId xmlns:a16="http://schemas.microsoft.com/office/drawing/2014/main" id="{36B4F2A9-B0F9-7289-0589-0D298D63B79D}"/>
              </a:ext>
            </a:extLst>
          </p:cNvPr>
          <p:cNvSpPr/>
          <p:nvPr/>
        </p:nvSpPr>
        <p:spPr>
          <a:xfrm>
            <a:off x="3117954" y="614909"/>
            <a:ext cx="3927423" cy="2548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dirty="0">
                <a:solidFill>
                  <a:schemeClr val="tx1"/>
                </a:solidFill>
              </a:rPr>
              <a:t>Fuente: Consejo Nacional Electoral</a:t>
            </a:r>
            <a:endParaRPr lang="es-CO" dirty="0">
              <a:solidFill>
                <a:schemeClr val="tx1"/>
              </a:solidFill>
            </a:endParaRPr>
          </a:p>
        </p:txBody>
      </p:sp>
    </p:spTree>
    <p:extLst>
      <p:ext uri="{BB962C8B-B14F-4D97-AF65-F5344CB8AC3E}">
        <p14:creationId xmlns:p14="http://schemas.microsoft.com/office/powerpoint/2010/main" val="11616258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Diagrama&#10;&#10;Descripción generada automáticamente con confianza media">
            <a:extLst>
              <a:ext uri="{FF2B5EF4-FFF2-40B4-BE49-F238E27FC236}">
                <a16:creationId xmlns:a16="http://schemas.microsoft.com/office/drawing/2014/main" id="{CF596876-65C8-14C9-E7E7-6D2FCF83AA1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9000"/>
                    </a14:imgEffect>
                    <a14:imgEffect>
                      <a14:brightnessContrast contrast="2000"/>
                    </a14:imgEffect>
                  </a14:imgLayer>
                </a14:imgProps>
              </a:ext>
              <a:ext uri="{28A0092B-C50C-407E-A947-70E740481C1C}">
                <a14:useLocalDpi xmlns:a14="http://schemas.microsoft.com/office/drawing/2010/main" val="0"/>
              </a:ext>
            </a:extLst>
          </a:blip>
          <a:stretch>
            <a:fillRect/>
          </a:stretch>
        </p:blipFill>
        <p:spPr>
          <a:xfrm>
            <a:off x="1199213" y="985837"/>
            <a:ext cx="9487837" cy="4886325"/>
          </a:xfrm>
          <a:prstGeom prst="rect">
            <a:avLst/>
          </a:prstGeom>
          <a:ln>
            <a:noFill/>
          </a:ln>
        </p:spPr>
      </p:pic>
      <p:sp>
        <p:nvSpPr>
          <p:cNvPr id="6" name="Rectángulo 5">
            <a:extLst>
              <a:ext uri="{FF2B5EF4-FFF2-40B4-BE49-F238E27FC236}">
                <a16:creationId xmlns:a16="http://schemas.microsoft.com/office/drawing/2014/main" id="{5F95381F-4388-952E-CBFC-FD3143F0BA49}"/>
              </a:ext>
            </a:extLst>
          </p:cNvPr>
          <p:cNvSpPr/>
          <p:nvPr/>
        </p:nvSpPr>
        <p:spPr>
          <a:xfrm>
            <a:off x="2308485" y="4047344"/>
            <a:ext cx="1409076" cy="4197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Rectángulo 1">
            <a:extLst>
              <a:ext uri="{FF2B5EF4-FFF2-40B4-BE49-F238E27FC236}">
                <a16:creationId xmlns:a16="http://schemas.microsoft.com/office/drawing/2014/main" id="{03FF886C-CE86-9548-0FF9-35FAE75E186C}"/>
              </a:ext>
            </a:extLst>
          </p:cNvPr>
          <p:cNvSpPr/>
          <p:nvPr/>
        </p:nvSpPr>
        <p:spPr>
          <a:xfrm>
            <a:off x="1533378" y="970671"/>
            <a:ext cx="2560320" cy="4197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 name="Rectángulo 2">
            <a:extLst>
              <a:ext uri="{FF2B5EF4-FFF2-40B4-BE49-F238E27FC236}">
                <a16:creationId xmlns:a16="http://schemas.microsoft.com/office/drawing/2014/main" id="{71C57A7E-8DB8-B3D8-55F2-1217EE77B581}"/>
              </a:ext>
            </a:extLst>
          </p:cNvPr>
          <p:cNvSpPr/>
          <p:nvPr/>
        </p:nvSpPr>
        <p:spPr>
          <a:xfrm>
            <a:off x="5015573" y="580180"/>
            <a:ext cx="4375052" cy="4197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1500" dirty="0">
                <a:solidFill>
                  <a:schemeClr val="tx1"/>
                </a:solidFill>
              </a:rPr>
              <a:t>Junta directiva </a:t>
            </a:r>
            <a:endParaRPr lang="es-CO" sz="1500" dirty="0">
              <a:solidFill>
                <a:schemeClr val="tx1"/>
              </a:solidFill>
            </a:endParaRPr>
          </a:p>
        </p:txBody>
      </p:sp>
      <p:sp>
        <p:nvSpPr>
          <p:cNvPr id="7" name="Rectángulo 6">
            <a:extLst>
              <a:ext uri="{FF2B5EF4-FFF2-40B4-BE49-F238E27FC236}">
                <a16:creationId xmlns:a16="http://schemas.microsoft.com/office/drawing/2014/main" id="{0B0DFCAC-6734-7734-D077-672BC779D0FE}"/>
              </a:ext>
            </a:extLst>
          </p:cNvPr>
          <p:cNvSpPr/>
          <p:nvPr/>
        </p:nvSpPr>
        <p:spPr>
          <a:xfrm>
            <a:off x="4494159" y="1182783"/>
            <a:ext cx="1448972" cy="22277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1000" dirty="0">
                <a:solidFill>
                  <a:schemeClr val="tx2">
                    <a:lumMod val="50000"/>
                    <a:lumOff val="50000"/>
                  </a:schemeClr>
                </a:solidFill>
              </a:rPr>
              <a:t>Óptica Colsanitas SAS</a:t>
            </a:r>
            <a:endParaRPr lang="es-CO" sz="1000" dirty="0">
              <a:solidFill>
                <a:schemeClr val="tx2">
                  <a:lumMod val="50000"/>
                  <a:lumOff val="50000"/>
                </a:schemeClr>
              </a:solidFill>
            </a:endParaRPr>
          </a:p>
        </p:txBody>
      </p:sp>
      <p:sp>
        <p:nvSpPr>
          <p:cNvPr id="8" name="Rectángulo 7">
            <a:extLst>
              <a:ext uri="{FF2B5EF4-FFF2-40B4-BE49-F238E27FC236}">
                <a16:creationId xmlns:a16="http://schemas.microsoft.com/office/drawing/2014/main" id="{99DFA38E-E913-5748-E22B-08128A8BBE92}"/>
              </a:ext>
            </a:extLst>
          </p:cNvPr>
          <p:cNvSpPr/>
          <p:nvPr/>
        </p:nvSpPr>
        <p:spPr>
          <a:xfrm>
            <a:off x="7638757" y="1405562"/>
            <a:ext cx="1751868" cy="22277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1000" dirty="0">
                <a:solidFill>
                  <a:schemeClr val="tx2">
                    <a:lumMod val="50000"/>
                    <a:lumOff val="50000"/>
                  </a:schemeClr>
                </a:solidFill>
              </a:rPr>
              <a:t>Vesania</a:t>
            </a:r>
            <a:r>
              <a:rPr lang="es-MX" dirty="0">
                <a:solidFill>
                  <a:schemeClr val="tx2">
                    <a:lumMod val="50000"/>
                    <a:lumOff val="50000"/>
                  </a:schemeClr>
                </a:solidFill>
              </a:rPr>
              <a:t> </a:t>
            </a:r>
            <a:r>
              <a:rPr lang="es-MX" sz="1000" dirty="0">
                <a:solidFill>
                  <a:schemeClr val="tx2">
                    <a:lumMod val="50000"/>
                    <a:lumOff val="50000"/>
                  </a:schemeClr>
                </a:solidFill>
              </a:rPr>
              <a:t>primera infancia</a:t>
            </a:r>
            <a:endParaRPr lang="es-CO" sz="1000" dirty="0">
              <a:solidFill>
                <a:schemeClr val="tx2">
                  <a:lumMod val="50000"/>
                  <a:lumOff val="50000"/>
                </a:schemeClr>
              </a:solidFill>
            </a:endParaRPr>
          </a:p>
        </p:txBody>
      </p:sp>
      <p:sp>
        <p:nvSpPr>
          <p:cNvPr id="9" name="Rectángulo 8">
            <a:extLst>
              <a:ext uri="{FF2B5EF4-FFF2-40B4-BE49-F238E27FC236}">
                <a16:creationId xmlns:a16="http://schemas.microsoft.com/office/drawing/2014/main" id="{2E1AD714-022D-A21A-298C-7C5840855FDD}"/>
              </a:ext>
            </a:extLst>
          </p:cNvPr>
          <p:cNvSpPr/>
          <p:nvPr/>
        </p:nvSpPr>
        <p:spPr>
          <a:xfrm>
            <a:off x="4553244" y="1420728"/>
            <a:ext cx="1448972" cy="22277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1000" dirty="0">
                <a:solidFill>
                  <a:schemeClr val="tx2">
                    <a:lumMod val="50000"/>
                    <a:lumOff val="50000"/>
                  </a:schemeClr>
                </a:solidFill>
              </a:rPr>
              <a:t>Vesania psicosocial </a:t>
            </a:r>
            <a:r>
              <a:rPr lang="es-MX" dirty="0"/>
              <a:t> </a:t>
            </a:r>
            <a:endParaRPr lang="es-CO" dirty="0"/>
          </a:p>
        </p:txBody>
      </p:sp>
    </p:spTree>
    <p:extLst>
      <p:ext uri="{BB962C8B-B14F-4D97-AF65-F5344CB8AC3E}">
        <p14:creationId xmlns:p14="http://schemas.microsoft.com/office/powerpoint/2010/main" val="33756329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B9F4E6-E904-2E5F-E824-079A124A9175}"/>
              </a:ext>
            </a:extLst>
          </p:cNvPr>
          <p:cNvSpPr>
            <a:spLocks noGrp="1"/>
          </p:cNvSpPr>
          <p:nvPr>
            <p:ph type="title"/>
          </p:nvPr>
        </p:nvSpPr>
        <p:spPr>
          <a:xfrm>
            <a:off x="836951" y="2121789"/>
            <a:ext cx="10559321" cy="3865419"/>
          </a:xfrm>
        </p:spPr>
        <p:txBody>
          <a:bodyPr>
            <a:normAutofit fontScale="90000"/>
          </a:bodyPr>
          <a:lstStyle/>
          <a:p>
            <a:pPr>
              <a:lnSpc>
                <a:spcPct val="100000"/>
              </a:lnSpc>
            </a:pPr>
            <a:r>
              <a:rPr lang="es-MX" sz="1700" b="1" dirty="0"/>
              <a:t>Inciso 8 del Articulo 109 Constitucional Nacional</a:t>
            </a:r>
            <a:br>
              <a:rPr lang="es-MX" sz="1700" dirty="0"/>
            </a:br>
            <a:r>
              <a:rPr lang="es-MX" sz="1700" dirty="0"/>
              <a:t>“El Estado concurrirá a la financiación política y electoral de los Partidos y Movimientos Políticos con personería jurídica, de conformidad con la ley.</a:t>
            </a:r>
            <a:br>
              <a:rPr lang="es-MX" sz="1700" dirty="0"/>
            </a:br>
            <a:r>
              <a:rPr lang="es-MX" sz="1700" dirty="0"/>
              <a:t>(…)</a:t>
            </a:r>
            <a:br>
              <a:rPr lang="es-MX" sz="1700" dirty="0"/>
            </a:br>
            <a:r>
              <a:rPr lang="es-MX" sz="1700" dirty="0"/>
              <a:t>Es prohibido a los Partidos y Movimientos Políticos y a grupos significativos de, recibir financiación para campañas electorales, de personas naturales o jurídicas extranjeras. Ningún tipo de financiación privada podrá tener fines</a:t>
            </a:r>
            <a:br>
              <a:rPr lang="es-MX" sz="1700" dirty="0"/>
            </a:br>
            <a:r>
              <a:rPr lang="es-MX" sz="1700" dirty="0"/>
              <a:t>antidemocráticos o atentatorios del orden público.”</a:t>
            </a:r>
            <a:br>
              <a:rPr lang="es-MX" sz="1700" dirty="0"/>
            </a:br>
            <a:br>
              <a:rPr lang="es-MX" sz="1700" dirty="0"/>
            </a:br>
            <a:r>
              <a:rPr lang="es-MX" sz="1700" b="1" dirty="0"/>
              <a:t>2. Ley 1475 de 2011, Artículo 27, numeral 1.</a:t>
            </a:r>
            <a:br>
              <a:rPr lang="es-MX" sz="1700" b="1" dirty="0"/>
            </a:br>
            <a:r>
              <a:rPr lang="es-MX" sz="1700" dirty="0"/>
              <a:t>“Se prohíben las siguientes fuentes de financiación de los partidos , movimientos políticos y campañas</a:t>
            </a:r>
            <a:br>
              <a:rPr lang="es-MX" sz="1700" b="1" dirty="0"/>
            </a:br>
            <a:r>
              <a:rPr lang="es-MX" sz="1700" dirty="0"/>
              <a:t>1. Las que provengan, directa o indirectamente, de gobiernos o personas naturales o jurídicas extranjeras, excepto las que se realicen a título de cooperación técnica para el desarrollo de actividades distintas a las campañas electorales.”</a:t>
            </a:r>
            <a:br>
              <a:rPr lang="es-MX" sz="1700" dirty="0"/>
            </a:br>
            <a:br>
              <a:rPr lang="es-MX" sz="1700" dirty="0"/>
            </a:br>
            <a:r>
              <a:rPr lang="es-MX" sz="1700" b="1" dirty="0"/>
              <a:t>3. Ley 1474 de 2011, Artículo 11. </a:t>
            </a:r>
            <a:br>
              <a:rPr lang="es-MX" sz="1700" dirty="0"/>
            </a:br>
            <a:r>
              <a:rPr lang="es-MX" sz="1700" dirty="0"/>
              <a:t>“Control y vigilancia en el sector de la seguridad social en salud.</a:t>
            </a:r>
            <a:br>
              <a:rPr lang="es-MX" sz="1700" dirty="0"/>
            </a:br>
            <a:br>
              <a:rPr lang="es-MX" sz="1700" dirty="0"/>
            </a:br>
            <a:r>
              <a:rPr lang="es-MX" sz="1700" dirty="0"/>
              <a:t>4- A partir de la expedición de la presente ley, ninguna entidad prestadora del servicio de salud en cualquiera de sus modalidades, incluidas las cooperativas podrán hacer ningún tipo de donaciones  a campañas  políticas o actividades  que no tengan relación con la prestación de servicios”</a:t>
            </a:r>
            <a:br>
              <a:rPr lang="es-MX" sz="1700" dirty="0"/>
            </a:br>
            <a:endParaRPr lang="es-CO" sz="1700" dirty="0"/>
          </a:p>
        </p:txBody>
      </p:sp>
      <p:sp>
        <p:nvSpPr>
          <p:cNvPr id="4" name="Rectángulo 3">
            <a:extLst>
              <a:ext uri="{FF2B5EF4-FFF2-40B4-BE49-F238E27FC236}">
                <a16:creationId xmlns:a16="http://schemas.microsoft.com/office/drawing/2014/main" id="{1B78A4BB-7909-F2F1-B55D-39852DF6B05B}"/>
              </a:ext>
            </a:extLst>
          </p:cNvPr>
          <p:cNvSpPr/>
          <p:nvPr/>
        </p:nvSpPr>
        <p:spPr>
          <a:xfrm>
            <a:off x="794479" y="704538"/>
            <a:ext cx="10538085" cy="583935"/>
          </a:xfrm>
          <a:prstGeom prst="rec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2000" dirty="0">
                <a:solidFill>
                  <a:schemeClr val="bg1"/>
                </a:solidFill>
              </a:rPr>
              <a:t>NORMAS VIOLADAS RELATIVAS A FINANCIACIÓN PROHIBIDA</a:t>
            </a:r>
            <a:endParaRPr lang="es-CO" sz="2000" dirty="0">
              <a:solidFill>
                <a:schemeClr val="bg1"/>
              </a:solidFill>
            </a:endParaRPr>
          </a:p>
        </p:txBody>
      </p:sp>
    </p:spTree>
    <p:extLst>
      <p:ext uri="{BB962C8B-B14F-4D97-AF65-F5344CB8AC3E}">
        <p14:creationId xmlns:p14="http://schemas.microsoft.com/office/powerpoint/2010/main" val="20343077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90BB30-64C1-7FFC-5DD5-4CBCB199F4C4}"/>
              </a:ext>
            </a:extLst>
          </p:cNvPr>
          <p:cNvSpPr>
            <a:spLocks noGrp="1"/>
          </p:cNvSpPr>
          <p:nvPr>
            <p:ph type="title"/>
          </p:nvPr>
        </p:nvSpPr>
        <p:spPr>
          <a:xfrm>
            <a:off x="1055077" y="967643"/>
            <a:ext cx="6283081" cy="990112"/>
          </a:xfrm>
        </p:spPr>
        <p:txBody>
          <a:bodyPr/>
          <a:lstStyle/>
          <a:p>
            <a:r>
              <a:rPr lang="es-MX" dirty="0"/>
              <a:t>CONCLUSIONES </a:t>
            </a:r>
            <a:endParaRPr lang="es-CO" dirty="0"/>
          </a:p>
        </p:txBody>
      </p:sp>
      <p:sp>
        <p:nvSpPr>
          <p:cNvPr id="3" name="Marcador de texto 2">
            <a:extLst>
              <a:ext uri="{FF2B5EF4-FFF2-40B4-BE49-F238E27FC236}">
                <a16:creationId xmlns:a16="http://schemas.microsoft.com/office/drawing/2014/main" id="{DDAA742A-1928-57C7-D89D-2BF43B5E06BC}"/>
              </a:ext>
            </a:extLst>
          </p:cNvPr>
          <p:cNvSpPr>
            <a:spLocks noGrp="1"/>
          </p:cNvSpPr>
          <p:nvPr>
            <p:ph type="body" idx="1"/>
          </p:nvPr>
        </p:nvSpPr>
        <p:spPr>
          <a:xfrm>
            <a:off x="1055077" y="1957755"/>
            <a:ext cx="9823450" cy="3956050"/>
          </a:xfrm>
        </p:spPr>
        <p:txBody>
          <a:bodyPr>
            <a:normAutofit/>
          </a:bodyPr>
          <a:lstStyle/>
          <a:p>
            <a:pPr marL="457200" indent="-457200" algn="just">
              <a:buAutoNum type="arabicPeriod"/>
            </a:pPr>
            <a:r>
              <a:rPr lang="es-MX" sz="1600" b="0" i="0" dirty="0">
                <a:solidFill>
                  <a:srgbClr val="0D0D0D"/>
                </a:solidFill>
                <a:effectLst/>
                <a:latin typeface="Söhne"/>
              </a:rPr>
              <a:t>Se emitirá una nueva alerta ciudadana a la Corte Constitucional como continuación de la alerta ciudadana realizada en junio de 2022, debido al riesgo de pérdida billonarias  de recursos públicos de la  salud y se adjuntarán los datos disponibles para el análisis del alto tribunal. Se compulsarán copias de este documento a la Contraloría General de la República, Fiscalía General de la nación, Superintendencia de Salud, Superintendencia de Industria y Comercio</a:t>
            </a:r>
          </a:p>
          <a:p>
            <a:pPr marL="457200" indent="-457200" algn="just">
              <a:buAutoNum type="arabicPeriod"/>
            </a:pPr>
            <a:r>
              <a:rPr lang="es-MX" sz="1600" b="0" i="0" dirty="0">
                <a:solidFill>
                  <a:srgbClr val="0D0D0D"/>
                </a:solidFill>
                <a:effectLst/>
                <a:latin typeface="Söhne"/>
              </a:rPr>
              <a:t>No se comprende la razón detrás de la intención de ciertos congresistas de archivar el proyecto de reforma a la salud. Este proyecto responde a la crisis actual al incluir medidas para garantizar un manejo transparente de los recursos públicos, establecer regulaciones tarifarias y prohibir la integración vertical en el sector sanitario.</a:t>
            </a:r>
            <a:endParaRPr lang="es-MX" sz="2000" dirty="0">
              <a:solidFill>
                <a:schemeClr val="tx1"/>
              </a:solidFill>
            </a:endParaRPr>
          </a:p>
          <a:p>
            <a:pPr marL="457200" indent="-457200" algn="just">
              <a:buAutoNum type="arabicPeriod"/>
            </a:pPr>
            <a:r>
              <a:rPr lang="es-MX" sz="1600" b="0" i="0" dirty="0">
                <a:solidFill>
                  <a:srgbClr val="0D0D0D"/>
                </a:solidFill>
                <a:effectLst/>
                <a:latin typeface="Söhne"/>
              </a:rPr>
              <a:t>Se espera que la Contraloría General de la República presente los informes mencionados durante su última conferencia de prensa para los primeros días de Marzo. Estos informes abordan cuestiones como el manejo de los fondos destinados a la pandemia, el cumplimiento de los límites en la integración vertical y las acciones tomadas frente a los hallazgos relacionados con déficits en las reservas técnicas.</a:t>
            </a:r>
          </a:p>
          <a:p>
            <a:pPr marL="457200" indent="-457200" algn="just">
              <a:buAutoNum type="arabicPeriod"/>
            </a:pPr>
            <a:r>
              <a:rPr lang="es-MX" sz="1600" dirty="0">
                <a:solidFill>
                  <a:srgbClr val="0D0D0D"/>
                </a:solidFill>
                <a:latin typeface="Söhne"/>
              </a:rPr>
              <a:t>Todos estas fallas estructurales del sistema y el manejo de los dineros públicos de manera poco transparente afectan a los pacientes y a los trabajadores de la salud  afectando sus condiciones laborales ,con retraso en sus salarios, malas condiciones de contratación y entornos laborales con  altos niveles de presión y sobrecarga </a:t>
            </a:r>
            <a:endParaRPr lang="es-CO" sz="2000" dirty="0">
              <a:solidFill>
                <a:schemeClr val="tx1"/>
              </a:solidFill>
            </a:endParaRPr>
          </a:p>
        </p:txBody>
      </p:sp>
    </p:spTree>
    <p:extLst>
      <p:ext uri="{BB962C8B-B14F-4D97-AF65-F5344CB8AC3E}">
        <p14:creationId xmlns:p14="http://schemas.microsoft.com/office/powerpoint/2010/main" val="256225495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1462</TotalTime>
  <Words>803</Words>
  <Application>Microsoft Office PowerPoint</Application>
  <PresentationFormat>Panorámica</PresentationFormat>
  <Paragraphs>53</Paragraphs>
  <Slides>31</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31</vt:i4>
      </vt:variant>
    </vt:vector>
  </HeadingPairs>
  <TitlesOfParts>
    <vt:vector size="39" baseType="lpstr">
      <vt:lpstr>Aharoni</vt:lpstr>
      <vt:lpstr>-apple-system</vt:lpstr>
      <vt:lpstr>Aptos</vt:lpstr>
      <vt:lpstr>Aptos Display</vt:lpstr>
      <vt:lpstr>Arial</vt:lpstr>
      <vt:lpstr>Söhne</vt:lpstr>
      <vt:lpstr>TwitterChirp</vt:lpstr>
      <vt:lpstr>Tema de Office</vt:lpstr>
      <vt:lpstr>Titulo del preboletin</vt:lpstr>
      <vt:lpstr>PUNTOS PARA ABORDAR</vt:lpstr>
      <vt:lpstr>RESERVAS TÉCNICAS</vt:lpstr>
      <vt:lpstr>Presentación de PowerPoint</vt:lpstr>
      <vt:lpstr>Presentación de PowerPoint</vt:lpstr>
      <vt:lpstr>COMUNICADO DE PRENSA 038 DE LA CONTRALORIA GENERAL DE LA REPUBLICA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INTEGRACIÓN VERTICAL</vt:lpstr>
      <vt:lpstr>Presentación de PowerPoint</vt:lpstr>
      <vt:lpstr>Presentación de PowerPoint</vt:lpstr>
      <vt:lpstr>Presentación de PowerPoint</vt:lpstr>
      <vt:lpstr>Presentación de PowerPoint</vt:lpstr>
      <vt:lpstr>Presentación de PowerPoint</vt:lpstr>
      <vt:lpstr>¿QUÉ PASA CON LOS PRECIOS DE LOS MEDICAMENTOS?</vt:lpstr>
      <vt:lpstr>Presentación de PowerPoint</vt:lpstr>
      <vt:lpstr>Presentación de PowerPoint</vt:lpstr>
      <vt:lpstr>Presentación de PowerPoint</vt:lpstr>
      <vt:lpstr>Presentación de PowerPoint</vt:lpstr>
      <vt:lpstr>Presentación de PowerPoint</vt:lpstr>
      <vt:lpstr>Presentación de PowerPoint</vt:lpstr>
      <vt:lpstr>LA POLITICA EN EL SISTEMA DE SALUD </vt:lpstr>
      <vt:lpstr>Presentación de PowerPoint</vt:lpstr>
      <vt:lpstr>Presentación de PowerPoint</vt:lpstr>
      <vt:lpstr>Inciso 8 del Articulo 109 Constitucional Nacional “El Estado concurrirá a la financiación política y electoral de los Partidos y Movimientos Políticos con personería jurídica, de conformidad con la ley. (…) Es prohibido a los Partidos y Movimientos Políticos y a grupos significativos de, recibir financiación para campañas electorales, de personas naturales o jurídicas extranjeras. Ningún tipo de financiación privada podrá tener fines antidemocráticos o atentatorios del orden público.”  2. Ley 1475 de 2011, Artículo 27, numeral 1. “Se prohíben las siguientes fuentes de financiación de los partidos , movimientos políticos y campañas 1. Las que provengan, directa o indirectamente, de gobiernos o personas naturales o jurídicas extranjeras, excepto las que se realicen a título de cooperación técnica para el desarrollo de actividades distintas a las campañas electorales.”  3. Ley 1474 de 2011, Artículo 11.  “Control y vigilancia en el sector de la seguridad social en salud.  4- A partir de la expedición de la presente ley, ninguna entidad prestadora del servicio de salud en cualquiera de sus modalidades, incluidas las cooperativas podrán hacer ningún tipo de donaciones  a campañas  políticas o actividades  que no tengan relación con la prestación de servicios” </vt:lpstr>
      <vt:lpstr>CONCLUSIONES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ANA CAROLINA CALVO ORREGO</dc:creator>
  <cp:lastModifiedBy>Pedro Santana</cp:lastModifiedBy>
  <cp:revision>19</cp:revision>
  <dcterms:created xsi:type="dcterms:W3CDTF">2024-03-30T13:55:49Z</dcterms:created>
  <dcterms:modified xsi:type="dcterms:W3CDTF">2024-04-04T21:21:50Z</dcterms:modified>
</cp:coreProperties>
</file>